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65" r:id="rId2"/>
    <p:sldId id="266" r:id="rId3"/>
    <p:sldId id="267" r:id="rId4"/>
    <p:sldId id="268" r:id="rId5"/>
    <p:sldId id="279" r:id="rId6"/>
    <p:sldId id="269" r:id="rId7"/>
    <p:sldId id="270" r:id="rId8"/>
    <p:sldId id="277" r:id="rId9"/>
    <p:sldId id="272" r:id="rId10"/>
    <p:sldId id="273" r:id="rId11"/>
    <p:sldId id="271" r:id="rId12"/>
    <p:sldId id="274" r:id="rId13"/>
    <p:sldId id="275" r:id="rId14"/>
    <p:sldId id="276" r:id="rId15"/>
    <p:sldId id="280" r:id="rId16"/>
    <p:sldId id="264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57" r:id="rId26"/>
    <p:sldId id="278" r:id="rId27"/>
    <p:sldId id="256" r:id="rId28"/>
    <p:sldId id="261" r:id="rId29"/>
    <p:sldId id="262" r:id="rId30"/>
  </p:sldIdLst>
  <p:sldSz cx="12192000" cy="6858000"/>
  <p:notesSz cx="6858000" cy="9144000"/>
  <p:embeddedFontLst>
    <p:embeddedFont>
      <p:font typeface="경기천년제목V Bold" panose="02020803020101020101" pitchFamily="18" charset="-127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DengXian" panose="02010600030101010101" pitchFamily="2" charset="-122"/>
      <p:regular r:id="rId39"/>
      <p:bold r:id="rId40"/>
    </p:embeddedFont>
    <p:embeddedFont>
      <p:font typeface="THE개이득" panose="02020503020101020101" pitchFamily="18" charset="-127"/>
      <p:regular r:id="rId41"/>
    </p:embeddedFont>
    <p:embeddedFont>
      <p:font typeface="경기천년제목 Bold" panose="02020803020101020101" pitchFamily="18" charset="-127"/>
      <p:bold r:id="rId42"/>
    </p:embeddedFont>
    <p:embeddedFont>
      <p:font typeface="경기천년제목 Medium" panose="02020603020101020101" pitchFamily="18" charset="-127"/>
      <p:regular r:id="rId43"/>
    </p:embeddedFont>
    <p:embeddedFont>
      <p:font typeface="서울한강 장체BL" panose="02020603020101020101" pitchFamily="18" charset="-12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051"/>
    <a:srgbClr val="7CCA62"/>
    <a:srgbClr val="1AB49C"/>
    <a:srgbClr val="F9F9F9"/>
    <a:srgbClr val="FFFFFF"/>
    <a:srgbClr val="6E7377"/>
    <a:srgbClr val="91969A"/>
    <a:srgbClr val="F4F5F7"/>
    <a:srgbClr val="F7F8FA"/>
    <a:srgbClr val="150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35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94937-32CB-4EB4-8B03-22B4D1B91776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8D8C8-C82D-46AC-A4CB-BA7B70B156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69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280348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한 분야인 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현실을 기반으로 컴퓨터 그래픽으로 만든 정보를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증강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공간상에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196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이미지에서 이미지 내 위치를 파악해 정보를 포함한다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감지는 이미지에서 객체의 인스턴스를 찾아내는 프로세스로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객체 감지는 이미지에서 객체를 식별할 뿐만 아니라 위치까지 파악되는 객체 인식의 서브셋이다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하나의 이미지에서 여러 객체를 식별하고 각 위치를 파악할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96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Embeddings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이미지를 봤을 때 머신 러닝으로 만들어 놓은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벡터값과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비교하는 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벡터값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비교를 통해 비슷해 보이는 세 차 중 왼쪽의 두 개가 같은 차임을 인지했다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888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 렌즈의 엄청난 검색 속도 비결은 통신 속도 등에도 영향을 받지만 궁극적으로는 연산 속도 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하던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구글이 오픈 소스로 공개한 세계에서 가장 많이 쓰는 머신 러닝 툴인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전용 하드웨어인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바꾸며 연산 속도의 개선을 이룬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305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기술을 활용한 실제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</a:t>
            </a:r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AI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클라우드나 에지의 이미지에서 유용한 정보를 얻거나 선행 학습된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API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사용하여 이모티콘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 등을 감지합니다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08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우리앱</a:t>
            </a:r>
            <a:r>
              <a:rPr lang="ko-KR" altLang="en-US" dirty="0"/>
              <a:t> </a:t>
            </a:r>
            <a:r>
              <a:rPr lang="en-US" altLang="ko-KR" dirty="0"/>
              <a:t>UI/UX 10</a:t>
            </a:r>
            <a:r>
              <a:rPr lang="ko-KR" altLang="en-US" dirty="0"/>
              <a:t>만 이하</a:t>
            </a:r>
          </a:p>
          <a:p>
            <a:r>
              <a:rPr lang="en-US" altLang="ko-KR" dirty="0"/>
              <a:t>BACK END 80</a:t>
            </a:r>
            <a:r>
              <a:rPr lang="ko-KR" altLang="en-US" dirty="0"/>
              <a:t>만</a:t>
            </a:r>
          </a:p>
          <a:p>
            <a:r>
              <a:rPr lang="en-US" altLang="ko-KR" dirty="0"/>
              <a:t>SERVER 300~400</a:t>
            </a:r>
            <a:r>
              <a:rPr lang="ko-KR" altLang="en-US" dirty="0"/>
              <a:t>만</a:t>
            </a:r>
          </a:p>
          <a:p>
            <a:r>
              <a:rPr lang="en-US" altLang="ko-KR" dirty="0"/>
              <a:t>MANAGEMENT 10</a:t>
            </a:r>
            <a:r>
              <a:rPr lang="ko-KR" altLang="en-US" dirty="0"/>
              <a:t>만 이하</a:t>
            </a:r>
          </a:p>
          <a:p>
            <a:r>
              <a:rPr lang="ko-KR" altLang="en-US" dirty="0"/>
              <a:t>데이터 수집 비용 </a:t>
            </a:r>
            <a:r>
              <a:rPr lang="en-US" altLang="ko-KR" dirty="0"/>
              <a:t>&lt;</a:t>
            </a:r>
            <a:r>
              <a:rPr lang="ko-KR" altLang="en-US" dirty="0"/>
              <a:t>자문구하기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500</a:t>
            </a:r>
            <a:r>
              <a:rPr lang="ko-KR" altLang="en-US"/>
              <a:t>만 정도</a:t>
            </a: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ko-KR" altLang="en-US" dirty="0"/>
              <a:t>번 </a:t>
            </a:r>
            <a:r>
              <a:rPr lang="ko-KR" altLang="en-US" dirty="0" err="1"/>
              <a:t>포토존에</a:t>
            </a:r>
            <a:r>
              <a:rPr lang="ko-KR" altLang="en-US" dirty="0"/>
              <a:t> 사진 첨부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20~50</a:t>
            </a:r>
            <a:r>
              <a:rPr lang="ko-KR" altLang="en-US" dirty="0"/>
              <a:t>대 남녀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명은 구매 전 리뷰를 확인한 경험이 있다고 답했습니다</a:t>
            </a:r>
            <a:r>
              <a:rPr lang="en-US" altLang="ko-KR" dirty="0"/>
              <a:t>. </a:t>
            </a:r>
            <a:r>
              <a:rPr lang="ko-KR" altLang="en-US" dirty="0"/>
              <a:t>앱스토어 및 카페</a:t>
            </a:r>
            <a:r>
              <a:rPr lang="en-US" altLang="ko-KR" dirty="0"/>
              <a:t>, </a:t>
            </a:r>
            <a:r>
              <a:rPr lang="ko-KR" altLang="en-US" dirty="0"/>
              <a:t>블로그 등 리뷰를 활용</a:t>
            </a:r>
            <a:r>
              <a:rPr lang="en-US" altLang="ko-KR" dirty="0"/>
              <a:t> -&gt; </a:t>
            </a:r>
            <a:r>
              <a:rPr lang="ko-KR" altLang="en-US" dirty="0" err="1"/>
              <a:t>파워블로거</a:t>
            </a:r>
            <a:r>
              <a:rPr lang="en-US" altLang="ko-KR" dirty="0"/>
              <a:t>/ </a:t>
            </a:r>
            <a:r>
              <a:rPr lang="ko-KR" altLang="en-US" dirty="0"/>
              <a:t>버스 광고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874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93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24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TRACKING</a:t>
            </a:r>
            <a:r>
              <a:rPr lang="ko-KR" altLang="en-US" dirty="0"/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움직임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화면의 이동이 추적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대상의 입체를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x, y, z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수치 정보로 바꾸어 컴퓨터에 입력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피사체 및 배경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등을 카메라를 통해 보는 장면까지 모두 계산해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최종적인 화면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만드는 과정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두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가상의 이미지와 실제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합쳐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좌표계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나타냄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수아님의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포토존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부근에 화살표를 띄우거나 추천 포즈를 띄울 때 실제 주변 환경과 이질감이 적어야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RECONSTRUCTION</a:t>
            </a:r>
          </a:p>
          <a:p>
            <a:pPr lvl="1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상호작용이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화면을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 때 어떤 정보나 이미지가 나타나게 할 것인가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화면에 보여질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환경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재구성함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관광지에서 정보를 줄 만한 내용이 담긴 곳에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아이콘이 뜨게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아이콘을 클릭하면 화면에 글을 띄울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현실감 부여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직관적인 정보 전달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빠른 피드백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178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스탬프 이벤트를 활용한 기업과의 제휴 </a:t>
            </a:r>
            <a:r>
              <a:rPr lang="en-US" altLang="ko-KR" dirty="0"/>
              <a:t>–</a:t>
            </a:r>
            <a:r>
              <a:rPr lang="ko-KR" altLang="en-US" dirty="0"/>
              <a:t>예시로 </a:t>
            </a:r>
            <a:r>
              <a:rPr lang="ko-KR" altLang="en-US" dirty="0" err="1"/>
              <a:t>아고다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 err="1"/>
              <a:t>야놀자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아고다</a:t>
            </a:r>
            <a:r>
              <a:rPr lang="ko-KR" altLang="en-US" dirty="0"/>
              <a:t> 또는 </a:t>
            </a:r>
            <a:r>
              <a:rPr lang="ko-KR" altLang="en-US" dirty="0" err="1"/>
              <a:t>야놀자에서</a:t>
            </a:r>
            <a:r>
              <a:rPr lang="ko-KR" altLang="en-US" dirty="0"/>
              <a:t> </a:t>
            </a:r>
            <a:r>
              <a:rPr lang="ko-KR" altLang="en-US" dirty="0" err="1"/>
              <a:t>베니키아</a:t>
            </a:r>
            <a:r>
              <a:rPr lang="ko-KR" altLang="en-US" dirty="0"/>
              <a:t> 호텔을 예약하고 숙박한 뒤 후기를 작성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348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12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02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853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37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92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획득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비추면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기울어진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단말기에서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API(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얻는다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획득한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이유는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단말기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위치정보와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불가능하기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입주한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   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해당정보와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서버로부터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휴대폰으로부터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Application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스타벅스 관련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전화번호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화면에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디스플레이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겹쳐서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 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스마트폰 등의 디바이스를 통해 증강현실 앱을 실행하고 내장된 카메라로 특정 장소를 비춥니다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수신기로 수집된 현재 위치의 위도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 정보와 기울기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중력 정보 등이 디바이스에 임시로 기록됩니다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정보들이 인터넷에 연결된 특정 위치정보 시스템에 전송됩니다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 시스템은 사용자의 디바이스로부터 수신한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 따라 해당 장소의 상세 정보를 자체 데이터베이스에서 검색하고 그 결과를 다시 디바이스로 전송합니다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구역에 포함된 가게의 상호와 전화번호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특정 사물의 정보 같은 것 말이죠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디바이스는 위치정보 시스템으로부터 상세 데이터를 수신하여 증강현실 앱을 통해 지도 정보와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중첩시켜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실시간 화면에 띄웁니다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디바이스를 들고 이동하는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변하는 위치에 따라 화면에 나타나는 증강현실도 계속해서 업데이트 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03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개발진의 </a:t>
            </a:r>
            <a:r>
              <a:rPr lang="en-US" altLang="ko-KR" dirty="0"/>
              <a:t>GITHUB </a:t>
            </a:r>
            <a:r>
              <a:rPr lang="ko-KR" altLang="en-US" dirty="0"/>
              <a:t>오픈소스를 이용해 </a:t>
            </a:r>
            <a:r>
              <a:rPr lang="en-US" altLang="ko-KR" dirty="0"/>
              <a:t>UNITY(3D </a:t>
            </a:r>
            <a:r>
              <a:rPr lang="ko-KR" altLang="en-US" dirty="0"/>
              <a:t>앱</a:t>
            </a:r>
            <a:r>
              <a:rPr lang="en-US" altLang="ko-KR" dirty="0"/>
              <a:t> </a:t>
            </a:r>
            <a:r>
              <a:rPr lang="ko-KR" altLang="en-US" dirty="0"/>
              <a:t>개발 프로그램</a:t>
            </a:r>
            <a:r>
              <a:rPr lang="en-US" altLang="ko-KR" dirty="0"/>
              <a:t>) </a:t>
            </a:r>
            <a:r>
              <a:rPr lang="ko-KR" altLang="en-US" dirty="0"/>
              <a:t>프로젝트 연다</a:t>
            </a:r>
            <a:r>
              <a:rPr lang="en-US" altLang="ko-KR" dirty="0"/>
              <a:t>. MAPBOX</a:t>
            </a:r>
            <a:r>
              <a:rPr lang="ko-KR" altLang="en-US" dirty="0"/>
              <a:t>와 </a:t>
            </a:r>
            <a:r>
              <a:rPr lang="en-US" altLang="ko-KR" dirty="0"/>
              <a:t>GAMESPARK</a:t>
            </a:r>
            <a:r>
              <a:rPr lang="ko-KR" altLang="en-US" dirty="0"/>
              <a:t>에서 </a:t>
            </a:r>
            <a:r>
              <a:rPr lang="en-US" altLang="ko-KR" dirty="0"/>
              <a:t>SDK </a:t>
            </a:r>
            <a:r>
              <a:rPr lang="ko-KR" altLang="en-US" dirty="0"/>
              <a:t>연결 시킨 후 코드를 적당히 넣는다</a:t>
            </a:r>
            <a:r>
              <a:rPr lang="en-US" altLang="ko-KR" dirty="0"/>
              <a:t>. </a:t>
            </a:r>
            <a:r>
              <a:rPr lang="ko-KR" altLang="en-US" dirty="0"/>
              <a:t>원하는 </a:t>
            </a:r>
            <a:r>
              <a:rPr lang="en-US" altLang="ko-KR" dirty="0"/>
              <a:t>OS</a:t>
            </a:r>
            <a:r>
              <a:rPr lang="ko-KR" altLang="en-US" dirty="0"/>
              <a:t>로 </a:t>
            </a:r>
            <a:r>
              <a:rPr lang="en-US" altLang="ko-KR" dirty="0"/>
              <a:t>BUILD (IOS</a:t>
            </a:r>
            <a:r>
              <a:rPr lang="ko-KR" altLang="en-US" dirty="0"/>
              <a:t>나 </a:t>
            </a:r>
            <a:r>
              <a:rPr lang="en-US" altLang="ko-KR" dirty="0"/>
              <a:t>ANDROID) </a:t>
            </a:r>
            <a:r>
              <a:rPr lang="ko-KR" altLang="en-US" dirty="0"/>
              <a:t>하여 실제 앱을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9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 Hype Cycle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 수준과 상용화를 시작적으로 나타낸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AR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기준으로 다른 기술보다 성장기에 도입</a:t>
            </a: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사업적으로 진입하기 가장 좋은 것은 위에 표에서는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Reality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기술이 수익모델을 창출했고 향후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완성이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 기술에 대한 거품 관심이 많은데 기술 개발 완성이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2~5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년이 기대되는 기술들도 투자를 받기 용이하다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짧은 기간 안에 기술은 완성되고 수익모델을 창출할 거라는 기대를 가질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GB" dirty="0"/>
              <a:t>SLOPE OF ENLIGHTENMENT</a:t>
            </a:r>
            <a:br>
              <a:rPr lang="en-GB" dirty="0"/>
            </a:br>
            <a:r>
              <a:rPr lang="ko-KR" altLang="en-US" dirty="0"/>
              <a:t>기술의 재조명 시기로</a:t>
            </a:r>
            <a:r>
              <a:rPr lang="en-US" altLang="ko-KR" dirty="0"/>
              <a:t>, </a:t>
            </a:r>
            <a:r>
              <a:rPr lang="ko-KR" altLang="en-US" dirty="0"/>
              <a:t>지속적인 개발과 투자를 했던 </a:t>
            </a:r>
            <a:r>
              <a:rPr lang="ko-KR" altLang="en-US" dirty="0" err="1"/>
              <a:t>기업들로부터</a:t>
            </a:r>
            <a:r>
              <a:rPr lang="ko-KR" altLang="en-US" dirty="0"/>
              <a:t> 좋은 수익모델의 성공사례들이 나타나게 된다</a:t>
            </a:r>
            <a:r>
              <a:rPr lang="en-US" altLang="ko-KR" dirty="0"/>
              <a:t>. </a:t>
            </a:r>
            <a:r>
              <a:rPr lang="ko-KR" altLang="en-US" dirty="0"/>
              <a:t>기술과 소비자들이 서로 이해하고 실생활 속에서 </a:t>
            </a:r>
            <a:r>
              <a:rPr lang="ko-KR" altLang="en-US" dirty="0" err="1"/>
              <a:t>녹여들어가는</a:t>
            </a:r>
            <a:r>
              <a:rPr lang="ko-KR" altLang="en-US" dirty="0"/>
              <a:t> 시기로 적극적인 기업들이 뛰어들게 된다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 현실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뭐가 더 돈 될까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“AR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가상의 물체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 등 컴퓨터가 모델링한 것들을 눈앞에 띄워주는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사용자의 시야 전체를 영상으로 채우는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실생활에 활용할 여지가 많다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https://news.joins.com/article/22803480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7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각 산업 마케팅과 생산에 대한 영향력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 글씨로 된 가장 영향을 많이 받는 산업 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지속적으로 발전하는 사회속에서 관광이 선두적인 산업이다</a:t>
            </a: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791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오픈 소스 최대한 이용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데이터 구매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소셜 계정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r>
              <a:rPr lang="ko-KR" altLang="en-US" dirty="0"/>
              <a:t>으로 데이터 </a:t>
            </a:r>
            <a:r>
              <a:rPr lang="ko-KR" altLang="en-US" dirty="0" err="1"/>
              <a:t>받아오기</a:t>
            </a:r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초기에는 개발진이 </a:t>
            </a:r>
            <a:r>
              <a:rPr lang="ko-KR" altLang="en-US" dirty="0" err="1"/>
              <a:t>포토존</a:t>
            </a:r>
            <a:r>
              <a:rPr lang="ko-KR" altLang="en-US" dirty="0"/>
              <a:t> 데이터 수집</a:t>
            </a:r>
            <a:endParaRPr lang="en-US" altLang="ko-KR" dirty="0"/>
          </a:p>
          <a:p>
            <a:r>
              <a:rPr lang="ko-KR" altLang="en-US" dirty="0"/>
              <a:t>데이터 수집</a:t>
            </a:r>
            <a:r>
              <a:rPr lang="en-US" altLang="ko-KR" dirty="0"/>
              <a:t>: </a:t>
            </a:r>
            <a:r>
              <a:rPr lang="ko-KR" altLang="en-US" dirty="0"/>
              <a:t>오픈 소스 등 최대한 이미지 데이터 많이 모아서 </a:t>
            </a:r>
            <a:r>
              <a:rPr lang="en-US" altLang="ko-KR" dirty="0"/>
              <a:t>-&gt; </a:t>
            </a:r>
            <a:r>
              <a:rPr lang="ko-KR" altLang="en-US" dirty="0" err="1"/>
              <a:t>딥러닝을</a:t>
            </a:r>
            <a:r>
              <a:rPr lang="ko-KR" altLang="en-US" dirty="0"/>
              <a:t> 통해 데이터셋 구축하기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97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사용한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인식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컨벌루션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(CNN)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 모델은 객체를 식별하기 위해 해당 객체 고유의 특징을 자동으로 학습하는 데 사용된다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수천 장의 훈련용 이미지를 분석하고 고양이와 개를 구분하는 특징을 학습하여 고양이와 개의 차이점을 식별하는 방법을 학습할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객체 인식을 실시하는 두 가지 접근 방식이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기초부터 딥 네트워크를 훈련시키기 위해서는 레이블이 지정된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방대한 데이터 세트를 모으고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아키텍처를 설계하여 특징을 학습하고 모델을 완성시킨다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뛰어난 결과물을 얻을 수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접근 방식을 위해서는 방대한 분량의 훈련 데이터가 필요하고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레이어와 가중치를 설정해야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사전 훈련된 딥러닝 모델 사용하는 방법으로 대다수 딥러닝 응용 프로그램은 사전 훈련된 모델을 세밀하게 조정하는 방법이 포함된 프로세스인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전이학습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사용한다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방식에서는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GoogLeNet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기존 네트워크를 사용하여 이전에 알려지지 않은 클래스를 포함하는 새로운 데이터를 주입한다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방법을 사용하면 수천 또는 수백만 장의 이미지로 모델을 미리 훈련한 덕분에 시간 소모가 줄게 되고 결과물을 빠르게 산출할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인공신경망 기술인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neural network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이용하면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 프로그램으로는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weka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 perceptron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06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봤을 때 이미지 내 여러 개의 사물을 분류해내는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기초 원리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줌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클래스 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출력채널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내서 클러스터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06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49B42-5BC6-4704-B9C8-C954D08A0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71D5A0-BB1D-42C8-B26B-7744B4131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BF13E-32EA-4634-80DC-8D2154CA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7A76A-020D-4118-B550-477C11CE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4AEB-0FC3-4DAB-B98A-B5904E7C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09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F8DF4-88FC-4C7A-A6F3-46FE6E3F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401E-A7F9-4022-AA2F-551A6FC5B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79492-1238-4F7F-B2C5-4B985A14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FA9A1-CD70-4DEE-BB15-D75D7AD0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BDA60-1679-4E87-9A28-D0762DAB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BD810-C210-41BF-85FD-2D7EE530F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54D93-ADB3-4C3A-A22F-55A677E2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96E35-680D-45ED-B12D-FA7AAEA5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213AE-79FC-41C4-A6E2-30472948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6F01E9-8426-4391-AA52-8E5F4416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51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CE04D-E3E5-4843-BB5E-E1C7D43C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2CA15-3DFC-4EF2-8155-BF5C6144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21AE6-91A5-4B8C-B216-36422FF33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04879-00D7-4642-BEAA-8DB51D8E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CB1EC-78CA-4697-AC81-E56C5D1F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05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4A176-747A-43E1-ACA3-0E4EC92F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B7572-EFCA-4DD5-A37E-3E0D36D4D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8F1B1-F78F-47B4-A303-C2300A7F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49731-EC79-405F-883A-92F84921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E47D3-FC31-49AA-A045-4C1C4765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53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9DCE-0446-4EFE-8B28-8F52EEC5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64DB5-871D-4664-A246-B88B91C54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02C77-1B37-4481-8B81-4358B1241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6746F-AFD7-4EC8-8A9D-AF34EDDE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4BB23-7AE3-403F-8D17-7B76BA44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A4AEA-A048-4A3B-BF93-4944D33C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7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A9EC-A07B-40C9-82F5-62EA9C8A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19994-FF53-463D-B57F-9CDC1B4BA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72133-398A-4BDA-B6A4-E77F20E42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5871D6-FDA1-4992-80A6-D2AB53652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3AEF9F-1EA6-46FC-8740-1D07EFA34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B7360F-1FE6-4796-A24E-A49FD47B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BD80FD-1F43-400F-B6A2-EE8E4BD6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272FE7-81CB-4035-A004-C032F93D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97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632D2-DDCA-4EB0-A73A-FD05A50F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41BAC2-33D4-4D98-967C-20E7CB70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82D3A-2649-47A5-8F40-4136A409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D60F3-3A79-4367-AC02-EEE5CAA3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7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202C2B-DD9E-4F3E-AB02-D540DC9F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D2161B-FA50-40FE-BC84-6E8D7D99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0FEF4-F4FC-4879-8C8E-A617ABC3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62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BBB7C-0FA0-45C8-919A-EBB4D2A2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627AF-41AA-42CF-B9A2-44A2E279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0BF53-4B17-43A0-85DB-9CB80A983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81876F-B2E4-41B1-AB9D-72B4514C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11A12-AA39-4406-9A3D-FCFB0808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E85CA-143D-4212-A8D7-52E12002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3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51FFF-4D58-456A-BAB1-295C4F9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41D131-8024-4208-A15B-B30BFD2F7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A95773-8393-47E6-A9C5-51930728A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BE0B6-7A85-4114-9AB1-73F496E5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37B68-EEE9-4509-B0A1-78F341FE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46C8E-38DA-4447-8AFB-6A7AF4A8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62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D47380-D7BB-4FA4-9850-73A4EC0B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17C5D-9148-42B5-A353-9B9630AF2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2A9F4-22C3-4F68-B075-D6D970C49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8DFCC-D7C3-4C0A-B458-6EE35E5EC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6E7DD-D22B-42E5-BCBB-E90E1317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68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gcon_lab/22159496661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ewsfreezone.co.kr/news/articleView.html?idxno=121534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DD195A-0F53-4DD5-847B-5A47CA2F300F}"/>
              </a:ext>
            </a:extLst>
          </p:cNvPr>
          <p:cNvSpPr/>
          <p:nvPr/>
        </p:nvSpPr>
        <p:spPr>
          <a:xfrm>
            <a:off x="774115" y="2693604"/>
            <a:ext cx="10643770" cy="185810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 </a:t>
            </a:r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(Augmented Reality)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7FB53-29FB-42EF-81FD-C2301C727F1C}"/>
              </a:ext>
            </a:extLst>
          </p:cNvPr>
          <p:cNvSpPr txBox="1"/>
          <p:nvPr/>
        </p:nvSpPr>
        <p:spPr>
          <a:xfrm>
            <a:off x="1641899" y="3010139"/>
            <a:ext cx="3231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현실 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(Reality)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D4E31-755D-4B33-BFB2-9170CA5BB8C4}"/>
              </a:ext>
            </a:extLst>
          </p:cNvPr>
          <p:cNvSpPr txBox="1"/>
          <p:nvPr/>
        </p:nvSpPr>
        <p:spPr>
          <a:xfrm>
            <a:off x="5819543" y="3010139"/>
            <a:ext cx="499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컴퓨터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그래픽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(Computer Graphic)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</a:t>
            </a: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1289D36-4124-4C97-AA71-89AAEAAFCD03}"/>
              </a:ext>
            </a:extLst>
          </p:cNvPr>
          <p:cNvSpPr/>
          <p:nvPr/>
        </p:nvSpPr>
        <p:spPr>
          <a:xfrm>
            <a:off x="4679650" y="3036111"/>
            <a:ext cx="1197205" cy="1175889"/>
          </a:xfrm>
          <a:prstGeom prst="plus">
            <a:avLst>
              <a:gd name="adj" fmla="val 44240"/>
            </a:avLst>
          </a:prstGeom>
          <a:solidFill>
            <a:srgbClr val="6E737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okemon GO In REAL LIFE - YouTube - Chrome 2019-08-07 오후 2_32_58">
            <a:hlinkClick r:id="" action="ppaction://media"/>
            <a:extLst>
              <a:ext uri="{FF2B5EF4-FFF2-40B4-BE49-F238E27FC236}">
                <a16:creationId xmlns:a16="http://schemas.microsoft.com/office/drawing/2014/main" id="{B85956DA-50A0-4A04-850A-FB44E2AC3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7624" y="1518290"/>
            <a:ext cx="8653734" cy="4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0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4562278" y="1981200"/>
            <a:ext cx="306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Classification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A8912CC-CCCE-4E29-A0D4-7BFBFD08342A}"/>
              </a:ext>
            </a:extLst>
          </p:cNvPr>
          <p:cNvCxnSpPr>
            <a:cxnSpLocks/>
          </p:cNvCxnSpPr>
          <p:nvPr/>
        </p:nvCxnSpPr>
        <p:spPr>
          <a:xfrm>
            <a:off x="6319780" y="4305161"/>
            <a:ext cx="899160" cy="0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B640E2-F71C-4060-AE81-C4224851F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70" r="1728"/>
          <a:stretch/>
        </p:blipFill>
        <p:spPr>
          <a:xfrm>
            <a:off x="-236501" y="2985030"/>
            <a:ext cx="7005861" cy="2640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390420-EBBF-4CE7-992F-7CF1B6C27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943" y="2822352"/>
            <a:ext cx="5006593" cy="29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5" name="그림 4" descr="ê°ì²´ ì¸ì(ì¼ìª½)ê³¼ ê°ì²´ ê°ì§(ì¤ë¥¸ìª½)">
            <a:extLst>
              <a:ext uri="{FF2B5EF4-FFF2-40B4-BE49-F238E27FC236}">
                <a16:creationId xmlns:a16="http://schemas.microsoft.com/office/drawing/2014/main" id="{3A0FF54B-A6F7-4BDD-B65F-21EE43703AA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4" t="1730" r="6073" b="1472"/>
          <a:stretch/>
        </p:blipFill>
        <p:spPr bwMode="auto">
          <a:xfrm>
            <a:off x="4715256" y="2755391"/>
            <a:ext cx="2980944" cy="29565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14229-2E97-457F-9FC6-E14F843672B4}"/>
              </a:ext>
            </a:extLst>
          </p:cNvPr>
          <p:cNvSpPr txBox="1"/>
          <p:nvPr/>
        </p:nvSpPr>
        <p:spPr>
          <a:xfrm>
            <a:off x="6670919" y="504139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(x:549.32, y:134.16)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5055477" y="1996440"/>
            <a:ext cx="264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Detection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8282152" y="1173162"/>
            <a:ext cx="3500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Embeddings</a:t>
            </a:r>
          </a:p>
          <a:p>
            <a:pPr algn="r"/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 정확성</a:t>
            </a:r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  .</a:t>
            </a:r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64B9B9-6396-482E-B5B2-9279A9FA320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34461" r="3691" b="24857"/>
          <a:stretch/>
        </p:blipFill>
        <p:spPr bwMode="auto">
          <a:xfrm>
            <a:off x="1280160" y="3056255"/>
            <a:ext cx="10210800" cy="278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209030B0-643D-4737-BA40-641B545E1090}"/>
              </a:ext>
            </a:extLst>
          </p:cNvPr>
          <p:cNvSpPr/>
          <p:nvPr/>
        </p:nvSpPr>
        <p:spPr>
          <a:xfrm>
            <a:off x="1097280" y="2608387"/>
            <a:ext cx="3500996" cy="3684656"/>
          </a:xfrm>
          <a:prstGeom prst="frame">
            <a:avLst>
              <a:gd name="adj1" fmla="val 68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D6C4E78-221D-40AB-8F40-82DA0429049F}"/>
              </a:ext>
            </a:extLst>
          </p:cNvPr>
          <p:cNvSpPr/>
          <p:nvPr/>
        </p:nvSpPr>
        <p:spPr>
          <a:xfrm>
            <a:off x="4781156" y="2608387"/>
            <a:ext cx="3500996" cy="3684656"/>
          </a:xfrm>
          <a:prstGeom prst="frame">
            <a:avLst>
              <a:gd name="adj1" fmla="val 68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6953F7B-BD91-4EB3-8841-6413C91CC27B}"/>
              </a:ext>
            </a:extLst>
          </p:cNvPr>
          <p:cNvCxnSpPr>
            <a:cxnSpLocks/>
          </p:cNvCxnSpPr>
          <p:nvPr/>
        </p:nvCxnSpPr>
        <p:spPr>
          <a:xfrm flipV="1">
            <a:off x="11630748" y="1845565"/>
            <a:ext cx="0" cy="54183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2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7589519" y="2544142"/>
            <a:ext cx="3500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Embeddings</a:t>
            </a:r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210E0-DFAD-4E0E-A782-A6B1C0097622}"/>
              </a:ext>
            </a:extLst>
          </p:cNvPr>
          <p:cNvSpPr txBox="1"/>
          <p:nvPr/>
        </p:nvSpPr>
        <p:spPr>
          <a:xfrm>
            <a:off x="1101485" y="2544142"/>
            <a:ext cx="306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Classification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B1E05-F4B4-4FAA-9317-DAABDE37219D}"/>
              </a:ext>
            </a:extLst>
          </p:cNvPr>
          <p:cNvSpPr txBox="1"/>
          <p:nvPr/>
        </p:nvSpPr>
        <p:spPr>
          <a:xfrm>
            <a:off x="4948797" y="2544142"/>
            <a:ext cx="264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Detection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24024-7852-4E76-8234-17E96B47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4" y="4862095"/>
            <a:ext cx="4285772" cy="117979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3F7979-4BB0-408B-B419-A7F294EB821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52980" y="3252028"/>
            <a:ext cx="2987037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332C47-9F87-429A-861F-41D1753B3A9E}"/>
              </a:ext>
            </a:extLst>
          </p:cNvPr>
          <p:cNvCxnSpPr>
            <a:cxnSpLocks/>
          </p:cNvCxnSpPr>
          <p:nvPr/>
        </p:nvCxnSpPr>
        <p:spPr>
          <a:xfrm>
            <a:off x="6096000" y="3252028"/>
            <a:ext cx="0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26AECA-09E9-44AD-B33F-939699C0FAA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635207" y="3252028"/>
            <a:ext cx="3203814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71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AE8F1-ACB4-4BE2-A998-3CCD8D1C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87" y="1173162"/>
            <a:ext cx="6437613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EAB41-2707-465A-A482-0FEF840D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구도 추천</a:t>
            </a:r>
            <a:r>
              <a:rPr lang="en-US" altLang="ko-KR" dirty="0"/>
              <a:t>! </a:t>
            </a:r>
            <a:r>
              <a:rPr lang="ko-KR" altLang="en-US" dirty="0"/>
              <a:t>아마 </a:t>
            </a:r>
            <a:r>
              <a:rPr lang="en-US" altLang="ko-KR" dirty="0" err="1"/>
              <a:t>ar</a:t>
            </a:r>
            <a:r>
              <a:rPr lang="en-US" altLang="ko-KR" dirty="0"/>
              <a:t> </a:t>
            </a:r>
            <a:r>
              <a:rPr lang="ko-KR" altLang="en-US" dirty="0"/>
              <a:t>화면일듯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5D842-32A8-4589-B5DE-D9132BD85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84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앱</a:t>
            </a:r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5400" b="1" dirty="0">
                <a:solidFill>
                  <a:srgbClr val="1AB49C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제작비용 예측</a:t>
            </a:r>
            <a:endParaRPr lang="en-GB" sz="5400" b="1" dirty="0">
              <a:solidFill>
                <a:srgbClr val="1AB49C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CECDB6-5E4B-4E39-A8E0-3364229C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78" y="1418667"/>
            <a:ext cx="8215706" cy="457764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23E91D-86F3-4E69-88A6-4B812D3DC979}"/>
              </a:ext>
            </a:extLst>
          </p:cNvPr>
          <p:cNvGrpSpPr/>
          <p:nvPr/>
        </p:nvGrpSpPr>
        <p:grpSpPr>
          <a:xfrm>
            <a:off x="2351382" y="2985524"/>
            <a:ext cx="3751123" cy="523220"/>
            <a:chOff x="3143862" y="2985524"/>
            <a:chExt cx="3751123" cy="5232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4BF881-1C2C-4F9C-978D-7C5C6F05DAA0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8" name="원형: 비어 있음 7">
                <a:extLst>
                  <a:ext uri="{FF2B5EF4-FFF2-40B4-BE49-F238E27FC236}">
                    <a16:creationId xmlns:a16="http://schemas.microsoft.com/office/drawing/2014/main" id="{1C351147-4972-41C7-A427-C90CA650ECD2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C2972C34-9C32-482B-BD89-FEC0F2799541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4E311C-8D2F-4C31-9F11-6AC75DDCC75C}"/>
                </a:ext>
              </a:extLst>
            </p:cNvPr>
            <p:cNvSpPr txBox="1"/>
            <p:nvPr/>
          </p:nvSpPr>
          <p:spPr>
            <a:xfrm>
              <a:off x="4562572" y="2985524"/>
              <a:ext cx="2332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10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이하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5BB93C-394A-4A50-A33E-9D77839045EC}"/>
              </a:ext>
            </a:extLst>
          </p:cNvPr>
          <p:cNvGrpSpPr/>
          <p:nvPr/>
        </p:nvGrpSpPr>
        <p:grpSpPr>
          <a:xfrm>
            <a:off x="2598807" y="3367108"/>
            <a:ext cx="3503698" cy="551472"/>
            <a:chOff x="3391287" y="3367108"/>
            <a:chExt cx="3503698" cy="55147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253F1A-1856-45E0-B9EC-18D88608DAAE}"/>
                </a:ext>
              </a:extLst>
            </p:cNvPr>
            <p:cNvGrpSpPr/>
            <p:nvPr/>
          </p:nvGrpSpPr>
          <p:grpSpPr>
            <a:xfrm>
              <a:off x="3391287" y="3367108"/>
              <a:ext cx="1418710" cy="471758"/>
              <a:chOff x="3143862" y="2985524"/>
              <a:chExt cx="1418710" cy="471758"/>
            </a:xfrm>
          </p:grpSpPr>
          <p:sp>
            <p:nvSpPr>
              <p:cNvPr id="11" name="원형: 비어 있음 10">
                <a:extLst>
                  <a:ext uri="{FF2B5EF4-FFF2-40B4-BE49-F238E27FC236}">
                    <a16:creationId xmlns:a16="http://schemas.microsoft.com/office/drawing/2014/main" id="{5497FB94-E8E5-4FC2-862F-9AAC5DEEF07A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9C9EAA84-B82C-4E5A-8E79-D29F357E1C60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9B1109-A4F2-41FB-AFA7-F20E1A03AE6B}"/>
                </a:ext>
              </a:extLst>
            </p:cNvPr>
            <p:cNvSpPr txBox="1"/>
            <p:nvPr/>
          </p:nvSpPr>
          <p:spPr>
            <a:xfrm>
              <a:off x="4848479" y="3395360"/>
              <a:ext cx="2046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80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BC821F-714C-490F-A7EB-E9E6F80B62D7}"/>
              </a:ext>
            </a:extLst>
          </p:cNvPr>
          <p:cNvGrpSpPr/>
          <p:nvPr/>
        </p:nvGrpSpPr>
        <p:grpSpPr>
          <a:xfrm>
            <a:off x="3232542" y="3738829"/>
            <a:ext cx="4193820" cy="986381"/>
            <a:chOff x="3143862" y="2985524"/>
            <a:chExt cx="3751123" cy="98638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689853-5FFD-402D-885D-9103DE9532AC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1258C36A-DF5A-488B-BE05-3634AF689CD1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07F639CF-52E0-4E5B-A510-A12F1EFCA681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C4EE35-12A8-4042-B1B7-08C6AAE90985}"/>
                </a:ext>
              </a:extLst>
            </p:cNvPr>
            <p:cNvSpPr txBox="1"/>
            <p:nvPr/>
          </p:nvSpPr>
          <p:spPr>
            <a:xfrm>
              <a:off x="4562572" y="3017798"/>
              <a:ext cx="23324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300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</a:t>
              </a:r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~400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278BBA-845F-4352-9A4C-FB4336A043C4}"/>
              </a:ext>
            </a:extLst>
          </p:cNvPr>
          <p:cNvGrpSpPr/>
          <p:nvPr/>
        </p:nvGrpSpPr>
        <p:grpSpPr>
          <a:xfrm>
            <a:off x="2945950" y="5200840"/>
            <a:ext cx="3751123" cy="523220"/>
            <a:chOff x="3143862" y="2985524"/>
            <a:chExt cx="3751123" cy="52322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419FC5-F46E-4AC3-9D67-38408151DE7C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30" name="원형: 비어 있음 29">
                <a:extLst>
                  <a:ext uri="{FF2B5EF4-FFF2-40B4-BE49-F238E27FC236}">
                    <a16:creationId xmlns:a16="http://schemas.microsoft.com/office/drawing/2014/main" id="{D1C96B79-A762-4260-8E20-190EEA41C4A2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EE60BAD9-5426-4BDC-8029-0E9E18DA31E8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6A1CE5-CABB-4D50-A5A4-EED4C67BE47F}"/>
                </a:ext>
              </a:extLst>
            </p:cNvPr>
            <p:cNvSpPr txBox="1"/>
            <p:nvPr/>
          </p:nvSpPr>
          <p:spPr>
            <a:xfrm>
              <a:off x="4562572" y="2985524"/>
              <a:ext cx="2332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10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이하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99C5DF-D1A6-46B2-8151-00B7B54A817F}"/>
              </a:ext>
            </a:extLst>
          </p:cNvPr>
          <p:cNvGrpSpPr/>
          <p:nvPr/>
        </p:nvGrpSpPr>
        <p:grpSpPr>
          <a:xfrm>
            <a:off x="6567035" y="4576720"/>
            <a:ext cx="5055791" cy="1624393"/>
            <a:chOff x="6567035" y="4576720"/>
            <a:chExt cx="5055791" cy="1624393"/>
          </a:xfrm>
        </p:grpSpPr>
        <p:sp>
          <p:nvSpPr>
            <p:cNvPr id="35" name="원형: 비어 있음 34">
              <a:extLst>
                <a:ext uri="{FF2B5EF4-FFF2-40B4-BE49-F238E27FC236}">
                  <a16:creationId xmlns:a16="http://schemas.microsoft.com/office/drawing/2014/main" id="{92A214F7-C5CB-40DF-AF21-E683E5659BA2}"/>
                </a:ext>
              </a:extLst>
            </p:cNvPr>
            <p:cNvSpPr/>
            <p:nvPr/>
          </p:nvSpPr>
          <p:spPr>
            <a:xfrm>
              <a:off x="6567035" y="5589394"/>
              <a:ext cx="1179611" cy="471758"/>
            </a:xfrm>
            <a:prstGeom prst="donut">
              <a:avLst>
                <a:gd name="adj" fmla="val 1123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752DA5-A4D3-40BE-ABE1-CAB3E38EF183}"/>
                </a:ext>
              </a:extLst>
            </p:cNvPr>
            <p:cNvSpPr txBox="1"/>
            <p:nvPr/>
          </p:nvSpPr>
          <p:spPr>
            <a:xfrm>
              <a:off x="9290413" y="5247006"/>
              <a:ext cx="23324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총 제작 비용 </a:t>
              </a:r>
              <a:r>
                <a:rPr lang="en-US" altLang="ko-KR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500</a:t>
              </a:r>
              <a:r>
                <a:rPr lang="ko-KR" altLang="en-US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예상</a:t>
              </a:r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72A5A2FA-9ADB-4F13-ADBB-9BAEF21E8DE4}"/>
                </a:ext>
              </a:extLst>
            </p:cNvPr>
            <p:cNvSpPr/>
            <p:nvPr/>
          </p:nvSpPr>
          <p:spPr>
            <a:xfrm rot="8143818" flipH="1">
              <a:off x="7988922" y="4576720"/>
              <a:ext cx="1137677" cy="1191706"/>
            </a:xfrm>
            <a:prstGeom prst="bentUpArrow">
              <a:avLst>
                <a:gd name="adj1" fmla="val 9254"/>
                <a:gd name="adj2" fmla="val 25000"/>
                <a:gd name="adj3" fmla="val 3214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1C1A72B-56DE-4539-92C6-9284ABB49705}"/>
              </a:ext>
            </a:extLst>
          </p:cNvPr>
          <p:cNvSpPr txBox="1"/>
          <p:nvPr/>
        </p:nvSpPr>
        <p:spPr>
          <a:xfrm>
            <a:off x="6567035" y="335183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여기까지 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번입니다</a:t>
            </a:r>
            <a:endParaRPr lang="en-GB" sz="5400" b="1" dirty="0">
              <a:solidFill>
                <a:srgbClr val="1AB49C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36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93387" y="1439694"/>
            <a:ext cx="11332724" cy="448445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461230" y="28201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Photo UP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 장점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ECAA5-CE43-45C3-929B-023432F9E15E}"/>
              </a:ext>
            </a:extLst>
          </p:cNvPr>
          <p:cNvSpPr txBox="1"/>
          <p:nvPr/>
        </p:nvSpPr>
        <p:spPr>
          <a:xfrm>
            <a:off x="666344" y="1927877"/>
            <a:ext cx="111868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1.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사진 찍는 재미 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UP</a:t>
            </a:r>
          </a:p>
          <a:p>
            <a:pPr>
              <a:lnSpc>
                <a:spcPct val="200000"/>
              </a:lnSpc>
            </a:pPr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2. Stamp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이벤트로 여행의 재미가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UP</a:t>
            </a:r>
          </a:p>
          <a:p>
            <a:pPr>
              <a:lnSpc>
                <a:spcPct val="200000"/>
              </a:lnSpc>
            </a:pPr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3.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현실감 넘치게 </a:t>
            </a:r>
            <a:r>
              <a:rPr lang="ko-KR" altLang="en-US" sz="4400" dirty="0" err="1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포토존으로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GO</a:t>
            </a:r>
          </a:p>
          <a:p>
            <a:endParaRPr lang="ko-KR" altLang="en-US" sz="4400" b="1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26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OUR </a:t>
            </a:r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TARGET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57813" y="2436500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래픽 7" descr="과녁">
            <a:extLst>
              <a:ext uri="{FF2B5EF4-FFF2-40B4-BE49-F238E27FC236}">
                <a16:creationId xmlns:a16="http://schemas.microsoft.com/office/drawing/2014/main" id="{8D749D84-EB90-4953-8236-FDF97FC8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288" y="47198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15E999-226C-453A-8776-B9F83DFA07F2}"/>
              </a:ext>
            </a:extLst>
          </p:cNvPr>
          <p:cNvSpPr txBox="1"/>
          <p:nvPr/>
        </p:nvSpPr>
        <p:spPr>
          <a:xfrm>
            <a:off x="1481924" y="27100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2030</a:t>
            </a:r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세대</a:t>
            </a:r>
          </a:p>
        </p:txBody>
      </p:sp>
      <p:pic>
        <p:nvPicPr>
          <p:cNvPr id="11" name="그래픽 10" descr="사용자">
            <a:extLst>
              <a:ext uri="{FF2B5EF4-FFF2-40B4-BE49-F238E27FC236}">
                <a16:creationId xmlns:a16="http://schemas.microsoft.com/office/drawing/2014/main" id="{CB4DDEDB-08B9-409C-9269-C0047E15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2650235"/>
            <a:ext cx="642751" cy="642751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E9124AFA-611C-4406-9750-BE146E033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3292986"/>
            <a:ext cx="642751" cy="642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DBB0B-6582-418C-B0D5-F76704E7A93B}"/>
              </a:ext>
            </a:extLst>
          </p:cNvPr>
          <p:cNvSpPr txBox="1"/>
          <p:nvPr/>
        </p:nvSpPr>
        <p:spPr>
          <a:xfrm>
            <a:off x="1481924" y="33527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성별불문</a:t>
            </a:r>
            <a:endParaRPr lang="ko-KR" altLang="en-US" sz="28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A5634F8C-9F92-4C43-A1CE-A1707BB40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3963673"/>
            <a:ext cx="642751" cy="642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0328B8-3AA5-4959-A826-6801BCB41B6F}"/>
              </a:ext>
            </a:extLst>
          </p:cNvPr>
          <p:cNvSpPr txBox="1"/>
          <p:nvPr/>
        </p:nvSpPr>
        <p:spPr>
          <a:xfrm>
            <a:off x="1481924" y="3995502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관광객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5CC84-F37E-4832-8CA6-31E2AB70DE61}"/>
              </a:ext>
            </a:extLst>
          </p:cNvPr>
          <p:cNvSpPr txBox="1"/>
          <p:nvPr/>
        </p:nvSpPr>
        <p:spPr>
          <a:xfrm>
            <a:off x="3089249" y="2709999"/>
            <a:ext cx="273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+ 5060</a:t>
            </a:r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세대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23B9C-ADA8-4723-95AE-968578458C9F}"/>
              </a:ext>
            </a:extLst>
          </p:cNvPr>
          <p:cNvSpPr txBox="1"/>
          <p:nvPr/>
        </p:nvSpPr>
        <p:spPr>
          <a:xfrm rot="21033037">
            <a:off x="1072067" y="3211927"/>
            <a:ext cx="9808557" cy="1446550"/>
          </a:xfrm>
          <a:prstGeom prst="rect">
            <a:avLst/>
          </a:prstGeom>
          <a:solidFill>
            <a:schemeClr val="bg1"/>
          </a:solidFill>
          <a:ln w="76200">
            <a:solidFill>
              <a:srgbClr val="1AB49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2030</a:t>
            </a:r>
            <a:r>
              <a:rPr lang="ko-KR" altLang="en-US" sz="88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세대 관광객</a:t>
            </a:r>
          </a:p>
        </p:txBody>
      </p:sp>
    </p:spTree>
    <p:extLst>
      <p:ext uri="{BB962C8B-B14F-4D97-AF65-F5344CB8AC3E}">
        <p14:creationId xmlns:p14="http://schemas.microsoft.com/office/powerpoint/2010/main" val="23612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93386" y="1307355"/>
            <a:ext cx="11332724" cy="527834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263263" y="28201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홍보 방안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25613-F81C-4A5E-96AB-DF1221D745FB}"/>
              </a:ext>
            </a:extLst>
          </p:cNvPr>
          <p:cNvSpPr txBox="1"/>
          <p:nvPr/>
        </p:nvSpPr>
        <p:spPr>
          <a:xfrm>
            <a:off x="659794" y="1581150"/>
            <a:ext cx="91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공식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계정          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이용률 높은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2030 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세대 타겟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9273416-E463-4FCA-9262-66BB87F5D6C3}"/>
              </a:ext>
            </a:extLst>
          </p:cNvPr>
          <p:cNvCxnSpPr>
            <a:cxnSpLocks/>
          </p:cNvCxnSpPr>
          <p:nvPr/>
        </p:nvCxnSpPr>
        <p:spPr>
          <a:xfrm>
            <a:off x="3081681" y="1811982"/>
            <a:ext cx="361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FF63DC-5C60-48AD-9804-7175C8D675BA}"/>
              </a:ext>
            </a:extLst>
          </p:cNvPr>
          <p:cNvSpPr txBox="1"/>
          <p:nvPr/>
        </p:nvSpPr>
        <p:spPr>
          <a:xfrm>
            <a:off x="2838450" y="216163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#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해시태그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AD5506-CC0D-404F-8589-0FB708923E05}"/>
              </a:ext>
            </a:extLst>
          </p:cNvPr>
          <p:cNvSpPr txBox="1"/>
          <p:nvPr/>
        </p:nvSpPr>
        <p:spPr>
          <a:xfrm>
            <a:off x="2816994" y="2690030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팔로우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이벤트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B5C631-0125-412A-A28B-7029543CCF59}"/>
              </a:ext>
            </a:extLst>
          </p:cNvPr>
          <p:cNvSpPr txBox="1"/>
          <p:nvPr/>
        </p:nvSpPr>
        <p:spPr>
          <a:xfrm>
            <a:off x="2838450" y="324275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공유 이벤트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F463B8-AB35-451D-AD77-446F846CDADE}"/>
              </a:ext>
            </a:extLst>
          </p:cNvPr>
          <p:cNvSpPr txBox="1"/>
          <p:nvPr/>
        </p:nvSpPr>
        <p:spPr>
          <a:xfrm>
            <a:off x="1846515" y="4210817"/>
            <a:ext cx="90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리뷰</a:t>
            </a:r>
          </a:p>
        </p:txBody>
      </p:sp>
      <p:pic>
        <p:nvPicPr>
          <p:cNvPr id="30" name="그래픽 29" descr="메가폰">
            <a:extLst>
              <a:ext uri="{FF2B5EF4-FFF2-40B4-BE49-F238E27FC236}">
                <a16:creationId xmlns:a16="http://schemas.microsoft.com/office/drawing/2014/main" id="{14FD6D00-2BD1-4F81-B32D-AF6182C96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2134945"/>
            <a:ext cx="457200" cy="457200"/>
          </a:xfrm>
          <a:prstGeom prst="rect">
            <a:avLst/>
          </a:prstGeom>
        </p:spPr>
      </p:pic>
      <p:pic>
        <p:nvPicPr>
          <p:cNvPr id="31" name="그래픽 30" descr="메가폰">
            <a:extLst>
              <a:ext uri="{FF2B5EF4-FFF2-40B4-BE49-F238E27FC236}">
                <a16:creationId xmlns:a16="http://schemas.microsoft.com/office/drawing/2014/main" id="{11C1785A-1320-4AE0-ADC6-351683D45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2670118"/>
            <a:ext cx="457200" cy="457200"/>
          </a:xfrm>
          <a:prstGeom prst="rect">
            <a:avLst/>
          </a:prstGeom>
        </p:spPr>
      </p:pic>
      <p:pic>
        <p:nvPicPr>
          <p:cNvPr id="33" name="그래픽 32" descr="메가폰">
            <a:extLst>
              <a:ext uri="{FF2B5EF4-FFF2-40B4-BE49-F238E27FC236}">
                <a16:creationId xmlns:a16="http://schemas.microsoft.com/office/drawing/2014/main" id="{A391E703-1C82-46A6-B844-6DFFEF5A5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3198817"/>
            <a:ext cx="457200" cy="4572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7102E1-E3B6-4A12-91FA-D1187813C801}"/>
              </a:ext>
            </a:extLst>
          </p:cNvPr>
          <p:cNvCxnSpPr>
            <a:cxnSpLocks/>
          </p:cNvCxnSpPr>
          <p:nvPr/>
        </p:nvCxnSpPr>
        <p:spPr>
          <a:xfrm>
            <a:off x="2645333" y="4410802"/>
            <a:ext cx="288196" cy="13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21CCC9-E813-4822-97F8-92AB4700C8EE}"/>
              </a:ext>
            </a:extLst>
          </p:cNvPr>
          <p:cNvSpPr txBox="1"/>
          <p:nvPr/>
        </p:nvSpPr>
        <p:spPr>
          <a:xfrm>
            <a:off x="2946792" y="4165793"/>
            <a:ext cx="82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20~50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대 남녀 타겟</a:t>
            </a:r>
          </a:p>
        </p:txBody>
      </p:sp>
      <p:pic>
        <p:nvPicPr>
          <p:cNvPr id="15" name="그래픽 14" descr="메가폰">
            <a:extLst>
              <a:ext uri="{FF2B5EF4-FFF2-40B4-BE49-F238E27FC236}">
                <a16:creationId xmlns:a16="http://schemas.microsoft.com/office/drawing/2014/main" id="{4E800C97-E7AF-41E0-B335-8A92AD69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6518" y="4711510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2F028B-A20A-4F23-860D-0487EC7B8AF9}"/>
              </a:ext>
            </a:extLst>
          </p:cNvPr>
          <p:cNvSpPr txBox="1"/>
          <p:nvPr/>
        </p:nvSpPr>
        <p:spPr>
          <a:xfrm>
            <a:off x="2883444" y="4729111"/>
            <a:ext cx="147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앱스토어</a:t>
            </a:r>
          </a:p>
        </p:txBody>
      </p:sp>
      <p:pic>
        <p:nvPicPr>
          <p:cNvPr id="17" name="그래픽 16" descr="메가폰">
            <a:extLst>
              <a:ext uri="{FF2B5EF4-FFF2-40B4-BE49-F238E27FC236}">
                <a16:creationId xmlns:a16="http://schemas.microsoft.com/office/drawing/2014/main" id="{3E453866-B040-40F8-BD8A-58C8A2F6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6518" y="5227282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C85AFF-04E6-4991-BF30-D0A946D20E55}"/>
              </a:ext>
            </a:extLst>
          </p:cNvPr>
          <p:cNvSpPr txBox="1"/>
          <p:nvPr/>
        </p:nvSpPr>
        <p:spPr>
          <a:xfrm>
            <a:off x="2913718" y="5256578"/>
            <a:ext cx="243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카페 및 블로그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0F84DE-8985-4DD9-857E-81F48ED1A5C1}"/>
              </a:ext>
            </a:extLst>
          </p:cNvPr>
          <p:cNvSpPr txBox="1"/>
          <p:nvPr/>
        </p:nvSpPr>
        <p:spPr>
          <a:xfrm>
            <a:off x="1136847" y="5782637"/>
            <a:ext cx="180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버스 광고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F07326A-2753-44B2-91E5-4595A60EF753}"/>
              </a:ext>
            </a:extLst>
          </p:cNvPr>
          <p:cNvCxnSpPr>
            <a:cxnSpLocks/>
          </p:cNvCxnSpPr>
          <p:nvPr/>
        </p:nvCxnSpPr>
        <p:spPr>
          <a:xfrm>
            <a:off x="2628900" y="6013469"/>
            <a:ext cx="361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3A2BAE-8EE5-460C-B48A-F069CCB7C2DC}"/>
              </a:ext>
            </a:extLst>
          </p:cNvPr>
          <p:cNvSpPr txBox="1"/>
          <p:nvPr/>
        </p:nvSpPr>
        <p:spPr>
          <a:xfrm>
            <a:off x="3027326" y="5782637"/>
            <a:ext cx="82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전연령층 타겟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CA718D-C57E-4BEC-B226-026D0D11A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962" y="2005672"/>
            <a:ext cx="3955373" cy="4044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6E2713-9401-4203-8D06-CBA638D57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48" y="2005672"/>
            <a:ext cx="5177861" cy="4320228"/>
          </a:xfrm>
          <a:prstGeom prst="rect">
            <a:avLst/>
          </a:prstGeom>
        </p:spPr>
      </p:pic>
      <p:pic>
        <p:nvPicPr>
          <p:cNvPr id="28" name="그래픽 27" descr="메가폰">
            <a:extLst>
              <a:ext uri="{FF2B5EF4-FFF2-40B4-BE49-F238E27FC236}">
                <a16:creationId xmlns:a16="http://schemas.microsoft.com/office/drawing/2014/main" id="{A94E4BF1-1395-4D11-9387-E295A513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6733" y="3692435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743786-02BC-4BDB-9028-2BE4F4B14478}"/>
              </a:ext>
            </a:extLst>
          </p:cNvPr>
          <p:cNvSpPr txBox="1"/>
          <p:nvPr/>
        </p:nvSpPr>
        <p:spPr>
          <a:xfrm>
            <a:off x="2846339" y="3736870"/>
            <a:ext cx="262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인증샷 업로드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E0A33D-37E6-4379-A3CB-BFBD0F00E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835" y="2005672"/>
            <a:ext cx="3560379" cy="44893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CDE81F-ABAD-49E4-9622-D1853FB85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1751" y="4614863"/>
            <a:ext cx="6887622" cy="11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35046" y="567599"/>
            <a:ext cx="4591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</a:t>
            </a:r>
            <a:b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ko-KR" altLang="en-US" sz="54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구성요소</a:t>
            </a:r>
            <a:endParaRPr lang="en-GB" sz="54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9" b="37379"/>
          <a:stretch/>
        </p:blipFill>
        <p:spPr>
          <a:xfrm>
            <a:off x="6883804" y="2077508"/>
            <a:ext cx="543691" cy="2703039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918FA3E-930C-462B-BE34-3361EBE72B3B}"/>
              </a:ext>
            </a:extLst>
          </p:cNvPr>
          <p:cNvSpPr txBox="1">
            <a:spLocks/>
          </p:cNvSpPr>
          <p:nvPr/>
        </p:nvSpPr>
        <p:spPr>
          <a:xfrm>
            <a:off x="7588372" y="2131952"/>
            <a:ext cx="2256555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TRACKING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7588372" y="2923803"/>
            <a:ext cx="2733979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RENDERING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0CFDEDE-44BD-4A59-BB00-AFB9318C0121}"/>
              </a:ext>
            </a:extLst>
          </p:cNvPr>
          <p:cNvSpPr txBox="1">
            <a:spLocks/>
          </p:cNvSpPr>
          <p:nvPr/>
        </p:nvSpPr>
        <p:spPr>
          <a:xfrm>
            <a:off x="7588372" y="3632329"/>
            <a:ext cx="4186533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REGISTRATION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1050DFC-0B5C-48E5-B737-F0F6CA8E5FA5}"/>
              </a:ext>
            </a:extLst>
          </p:cNvPr>
          <p:cNvSpPr txBox="1">
            <a:spLocks/>
          </p:cNvSpPr>
          <p:nvPr/>
        </p:nvSpPr>
        <p:spPr>
          <a:xfrm>
            <a:off x="7588372" y="4372938"/>
            <a:ext cx="4186533" cy="116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ENVIRONMENT</a:t>
            </a:r>
          </a:p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RECONSTRUCTION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46BCCB-8E4B-4BB4-9BD8-E447A38689F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5"/>
          <a:stretch/>
        </p:blipFill>
        <p:spPr bwMode="auto">
          <a:xfrm>
            <a:off x="3061184" y="2376369"/>
            <a:ext cx="3352799" cy="4080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CEA086-FF40-49DC-806D-BECDBC8DCE8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16" y="2131952"/>
            <a:ext cx="5874068" cy="342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B29AF1-4200-4196-804C-03DB1D0DD653}"/>
              </a:ext>
            </a:extLst>
          </p:cNvPr>
          <p:cNvGrpSpPr/>
          <p:nvPr/>
        </p:nvGrpSpPr>
        <p:grpSpPr>
          <a:xfrm>
            <a:off x="5904657" y="2321925"/>
            <a:ext cx="5635337" cy="2559289"/>
            <a:chOff x="5904657" y="2321925"/>
            <a:chExt cx="5635337" cy="2559289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E938754-79AB-4D35-8B66-00805033701B}"/>
                </a:ext>
              </a:extLst>
            </p:cNvPr>
            <p:cNvSpPr txBox="1">
              <a:spLocks/>
            </p:cNvSpPr>
            <p:nvPr/>
          </p:nvSpPr>
          <p:spPr>
            <a:xfrm>
              <a:off x="5904657" y="2321925"/>
              <a:ext cx="4771738" cy="2559289"/>
            </a:xfrm>
            <a:prstGeom prst="rect">
              <a:avLst/>
            </a:prstGeom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현실감 부여</a:t>
              </a:r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직관적인 정보 전달</a:t>
              </a:r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빠른 피드백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AE3260A-B6A8-43A4-BC26-FBFA64385AC2}"/>
                </a:ext>
              </a:extLst>
            </p:cNvPr>
            <p:cNvGrpSpPr/>
            <p:nvPr/>
          </p:nvGrpSpPr>
          <p:grpSpPr>
            <a:xfrm>
              <a:off x="11031987" y="2406849"/>
              <a:ext cx="508007" cy="2310239"/>
              <a:chOff x="11031987" y="2406849"/>
              <a:chExt cx="508007" cy="2310239"/>
            </a:xfrm>
          </p:grpSpPr>
          <p:pic>
            <p:nvPicPr>
              <p:cNvPr id="3" name="그림 2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959D8C6D-10F2-40A0-A17C-046224A87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2406849"/>
                <a:ext cx="508007" cy="508007"/>
              </a:xfrm>
              <a:prstGeom prst="rect">
                <a:avLst/>
              </a:prstGeom>
            </p:spPr>
          </p:pic>
          <p:pic>
            <p:nvPicPr>
              <p:cNvPr id="14" name="그림 13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3A49CD7B-884B-499F-879B-EEBE90052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3307965"/>
                <a:ext cx="508007" cy="508007"/>
              </a:xfrm>
              <a:prstGeom prst="rect">
                <a:avLst/>
              </a:prstGeom>
            </p:spPr>
          </p:pic>
          <p:pic>
            <p:nvPicPr>
              <p:cNvPr id="15" name="그림 14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2F20E44A-02AE-45B8-8FFC-44B4D3036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4209081"/>
                <a:ext cx="508007" cy="5080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7983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444691" y="2326068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B1940-A6D2-47FC-9238-25AC6C1EDE72}"/>
              </a:ext>
            </a:extLst>
          </p:cNvPr>
          <p:cNvSpPr txBox="1"/>
          <p:nvPr/>
        </p:nvSpPr>
        <p:spPr>
          <a:xfrm>
            <a:off x="1189454" y="2697988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배너 광고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26528-888C-443C-BC57-2E705CBB13D6}"/>
              </a:ext>
            </a:extLst>
          </p:cNvPr>
          <p:cNvSpPr txBox="1"/>
          <p:nvPr/>
        </p:nvSpPr>
        <p:spPr>
          <a:xfrm>
            <a:off x="1189454" y="4024812"/>
            <a:ext cx="850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스탬프 이벤트를 활용한 기업과의 제휴</a:t>
            </a:r>
          </a:p>
        </p:txBody>
      </p:sp>
      <p:pic>
        <p:nvPicPr>
          <p:cNvPr id="18" name="그래픽 17" descr="전구 및 기어 ">
            <a:extLst>
              <a:ext uri="{FF2B5EF4-FFF2-40B4-BE49-F238E27FC236}">
                <a16:creationId xmlns:a16="http://schemas.microsoft.com/office/drawing/2014/main" id="{89519179-C07D-4E23-B82F-7384643A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13" y="2624789"/>
            <a:ext cx="676075" cy="676075"/>
          </a:xfrm>
          <a:prstGeom prst="rect">
            <a:avLst/>
          </a:prstGeom>
        </p:spPr>
      </p:pic>
      <p:pic>
        <p:nvPicPr>
          <p:cNvPr id="10" name="그래픽 9" descr="전구 및 기어 ">
            <a:extLst>
              <a:ext uri="{FF2B5EF4-FFF2-40B4-BE49-F238E27FC236}">
                <a16:creationId xmlns:a16="http://schemas.microsoft.com/office/drawing/2014/main" id="{6E28C72D-71BB-404D-BD64-A3A2159A2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13" y="3951840"/>
            <a:ext cx="676075" cy="676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7EDC84-BDCE-4B2D-835B-820BE83838FA}"/>
              </a:ext>
            </a:extLst>
          </p:cNvPr>
          <p:cNvSpPr txBox="1"/>
          <p:nvPr/>
        </p:nvSpPr>
        <p:spPr>
          <a:xfrm>
            <a:off x="444691" y="55336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이윤 창출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629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33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3503A-F75B-4F3F-BF20-2F0830DEBC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99" y="77772"/>
            <a:ext cx="5373277" cy="6495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713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444691" y="1310325"/>
            <a:ext cx="11125672" cy="5043340"/>
          </a:xfrm>
          <a:prstGeom prst="rect">
            <a:avLst/>
          </a:prstGeom>
          <a:solidFill>
            <a:schemeClr val="bg1"/>
          </a:solidFill>
          <a:ln w="38100">
            <a:solidFill>
              <a:srgbClr val="1AB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C682-1E51-42F4-9510-A0EE4DFF5A15}"/>
              </a:ext>
            </a:extLst>
          </p:cNvPr>
          <p:cNvSpPr txBox="1"/>
          <p:nvPr/>
        </p:nvSpPr>
        <p:spPr>
          <a:xfrm>
            <a:off x="359850" y="279989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참고 문헌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36DF8-5236-459B-A541-B13B76E7ECDA}"/>
              </a:ext>
            </a:extLst>
          </p:cNvPr>
          <p:cNvSpPr txBox="1"/>
          <p:nvPr/>
        </p:nvSpPr>
        <p:spPr>
          <a:xfrm>
            <a:off x="703385" y="1597688"/>
            <a:ext cx="8902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-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스타트업 브랜딩을 위한 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홍보마케팅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en-US" altLang="ko-KR" dirty="0">
                <a:solidFill>
                  <a:srgbClr val="0070C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https://blog.naver.com/gcon_lab/221594966612</a:t>
            </a:r>
            <a:endParaRPr lang="en-US" altLang="ko-KR" dirty="0">
              <a:solidFill>
                <a:srgbClr val="0070C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-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제휴 이벤트 예시 이미지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r>
              <a:rPr lang="en-US" altLang="ko-KR" u="sng" dirty="0">
                <a:solidFill>
                  <a:srgbClr val="0070C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http://www.newsfreezone.co.kr/news/articleView.html?idxno=121534</a:t>
            </a:r>
            <a:endParaRPr lang="en-US" altLang="ko-KR" dirty="0">
              <a:solidFill>
                <a:srgbClr val="0070C0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798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825E-4120-4CF6-BBF0-EAD973CB7A6B}"/>
              </a:ext>
            </a:extLst>
          </p:cNvPr>
          <p:cNvSpPr txBox="1"/>
          <p:nvPr/>
        </p:nvSpPr>
        <p:spPr>
          <a:xfrm>
            <a:off x="3574389" y="2889563"/>
            <a:ext cx="567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>
                <a:ea typeface="+mj-ea"/>
              </a:rPr>
              <a:t>감사합니다</a:t>
            </a:r>
            <a:endParaRPr lang="en-GB" sz="8000" b="1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3746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5" y="1533304"/>
            <a:ext cx="560038" cy="5204380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FA3931-A63A-4266-9B12-580C48A3F989}"/>
              </a:ext>
            </a:extLst>
          </p:cNvPr>
          <p:cNvGrpSpPr/>
          <p:nvPr/>
        </p:nvGrpSpPr>
        <p:grpSpPr>
          <a:xfrm>
            <a:off x="1249945" y="1725611"/>
            <a:ext cx="10890160" cy="461665"/>
            <a:chOff x="1683079" y="2254997"/>
            <a:chExt cx="10890160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8BD45-0EB4-4D3F-AEE4-00904F99B3C4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설명 영상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A15FD7-51EB-4277-8297-115BA44378A4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Pokemon</a:t>
              </a:r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GO In REAL LIFE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2A4716-5779-4708-A2D5-7FAAD058EE3E}"/>
                </a:ext>
              </a:extLst>
            </p:cNvPr>
            <p:cNvSpPr txBox="1"/>
            <p:nvPr/>
          </p:nvSpPr>
          <p:spPr>
            <a:xfrm>
              <a:off x="7758259" y="2297698"/>
              <a:ext cx="4814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https://youtu.be/Jhmok_dL43w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11378D-741E-4502-9C4E-C8AD341DEA27}"/>
              </a:ext>
            </a:extLst>
          </p:cNvPr>
          <p:cNvGrpSpPr/>
          <p:nvPr/>
        </p:nvGrpSpPr>
        <p:grpSpPr>
          <a:xfrm>
            <a:off x="1249945" y="2208707"/>
            <a:ext cx="10916539" cy="1597928"/>
            <a:chOff x="1683079" y="2025755"/>
            <a:chExt cx="10916539" cy="15979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356A7-815B-49A2-BFBF-843574605BB2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구현 기술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22A85F-4215-4844-B1DB-A3116B194F57}"/>
                </a:ext>
              </a:extLst>
            </p:cNvPr>
            <p:cNvSpPr txBox="1"/>
            <p:nvPr/>
          </p:nvSpPr>
          <p:spPr>
            <a:xfrm>
              <a:off x="3791692" y="2078535"/>
              <a:ext cx="4051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텍스트리 컨퍼런스 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</a:p>
            <a:p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효율적인 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콘텐츠 제작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endParaRPr lang="en-GB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CC7CF-EF9D-4467-B8D9-FCB4B8F609E3}"/>
                </a:ext>
              </a:extLst>
            </p:cNvPr>
            <p:cNvSpPr txBox="1"/>
            <p:nvPr/>
          </p:nvSpPr>
          <p:spPr>
            <a:xfrm>
              <a:off x="7758259" y="2025755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https://textree.co.kr/2017/07/07/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텍스트리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컨퍼런스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-1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효율적</a:t>
              </a:r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04AA3A-8018-48A6-8304-609A521F75CB}"/>
                </a:ext>
              </a:extLst>
            </p:cNvPr>
            <p:cNvSpPr txBox="1"/>
            <p:nvPr/>
          </p:nvSpPr>
          <p:spPr>
            <a:xfrm>
              <a:off x="7784638" y="2577243"/>
              <a:ext cx="481498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https://www.researchgate.net/figure/Augmented-panorama-architecture_fig1_309516288</a:t>
              </a:r>
            </a:p>
            <a:p>
              <a:r>
                <a:rPr lang="en-GB" sz="10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https://medium.com/coding-blocks/introduction-to-motion-tracking-in-arcore-f3e584ce0ba0</a:t>
              </a:r>
            </a:p>
            <a:p>
              <a:r>
                <a:rPr lang="en-GB" sz="10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https://sabjaru.tistory.com/1159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7B21E3-D1CD-4DBD-8272-BFF99DF28276}"/>
              </a:ext>
            </a:extLst>
          </p:cNvPr>
          <p:cNvGrpSpPr/>
          <p:nvPr/>
        </p:nvGrpSpPr>
        <p:grpSpPr>
          <a:xfrm>
            <a:off x="1249945" y="3753571"/>
            <a:ext cx="10890160" cy="1027586"/>
            <a:chOff x="1683079" y="2254997"/>
            <a:chExt cx="10890160" cy="10275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AR+</a:t>
              </a:r>
              <a:r>
                <a:rPr 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GPS</a:t>
              </a:r>
            </a:p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실제 앱 제작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Placing AR Objects at GPS Coordinates in AR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758259" y="2297698"/>
              <a:ext cx="48149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https://www.instructables.com/id/Placing-AR-Objects-at-GPS-Coordinates-in-Augmented/</a:t>
              </a:r>
            </a:p>
            <a:p>
              <a:endParaRPr lang="en-US" sz="10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https://youtu.be/_Idze_NzDu0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63EE42-57C3-463C-A22E-295D3D07ACB3}"/>
              </a:ext>
            </a:extLst>
          </p:cNvPr>
          <p:cNvGrpSpPr/>
          <p:nvPr/>
        </p:nvGrpSpPr>
        <p:grpSpPr>
          <a:xfrm>
            <a:off x="1249945" y="4702892"/>
            <a:ext cx="10890160" cy="1369606"/>
            <a:chOff x="1683079" y="2254997"/>
            <a:chExt cx="10890160" cy="13696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3F31F-3687-4D76-A1A9-09CB6A19BE9F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수익기대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B94159-1A44-4336-A87B-585735332B5B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그래프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본문에 표기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</a:p>
            <a:p>
              <a:endParaRPr lang="en-US" altLang="ko-KR" sz="11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en-GB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“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세계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시장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VR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배로 커진다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…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한국형제품 개발 시급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”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479E5C-7811-4B57-ABE6-2E38FD2FFE4C}"/>
                </a:ext>
              </a:extLst>
            </p:cNvPr>
            <p:cNvSpPr txBox="1"/>
            <p:nvPr/>
          </p:nvSpPr>
          <p:spPr>
            <a:xfrm>
              <a:off x="7758259" y="2827084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https://www.mk.co.kr/news/it/view/2018/07/444753/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B0729A-4ABD-403B-BB0F-AB744FD70A6C}"/>
              </a:ext>
            </a:extLst>
          </p:cNvPr>
          <p:cNvSpPr txBox="1"/>
          <p:nvPr/>
        </p:nvSpPr>
        <p:spPr>
          <a:xfrm>
            <a:off x="3358558" y="2909561"/>
            <a:ext cx="4051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고려대학교 한정현 교수 </a:t>
            </a:r>
            <a:endParaRPr lang="en-US" altLang="ko-KR" sz="1400" b="1" dirty="0">
              <a:solidFill>
                <a:srgbClr val="4C505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en-US" altLang="ko-KR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Computer Graphics </a:t>
            </a:r>
          </a:p>
          <a:p>
            <a:r>
              <a:rPr lang="en-US" altLang="ko-KR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and Mixed Reality’</a:t>
            </a:r>
            <a:endParaRPr lang="en-GB" sz="1400" b="1" dirty="0">
              <a:solidFill>
                <a:srgbClr val="4C505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5A6C3D-DD3C-4D0E-887C-9A6DBC35F966}"/>
              </a:ext>
            </a:extLst>
          </p:cNvPr>
          <p:cNvGrpSpPr/>
          <p:nvPr/>
        </p:nvGrpSpPr>
        <p:grpSpPr>
          <a:xfrm>
            <a:off x="1249945" y="6142092"/>
            <a:ext cx="6160022" cy="461665"/>
            <a:chOff x="1683079" y="2254997"/>
            <a:chExt cx="6160022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994F19-FDE2-4F26-A6C0-F22B400D03CB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관광</a:t>
              </a:r>
              <a:r>
                <a:rPr lang="en-US" altLang="ko-KR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+IT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산업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5061A8-740C-4B24-BD69-D54A207E3B5D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그래프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 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본문에 표기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795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9" y="1721321"/>
            <a:ext cx="560038" cy="4316468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8E64A7-80E2-4337-B0CA-750C100B5533}"/>
              </a:ext>
            </a:extLst>
          </p:cNvPr>
          <p:cNvGrpSpPr/>
          <p:nvPr/>
        </p:nvGrpSpPr>
        <p:grpSpPr>
          <a:xfrm>
            <a:off x="1222451" y="5206792"/>
            <a:ext cx="10890160" cy="1200329"/>
            <a:chOff x="1318703" y="6089102"/>
            <a:chExt cx="1089016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318703" y="6089102"/>
              <a:ext cx="1833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앱 제작 비용</a:t>
              </a:r>
              <a:endParaRPr lang="en-US" altLang="ko-KR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예측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427316" y="6089102"/>
              <a:ext cx="40514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How much does it cost to develop an app like Pokémon GO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393883" y="6131803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https://stfalcon.com/en/blog/post/pokemon-go-clone-development-cost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49945" y="1902073"/>
            <a:ext cx="10890160" cy="3257533"/>
            <a:chOff x="1249945" y="2254997"/>
            <a:chExt cx="10890160" cy="325753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9F7722-3D03-4767-B821-E735B045614A}"/>
                </a:ext>
              </a:extLst>
            </p:cNvPr>
            <p:cNvGrpSpPr/>
            <p:nvPr/>
          </p:nvGrpSpPr>
          <p:grpSpPr>
            <a:xfrm>
              <a:off x="3340203" y="5050865"/>
              <a:ext cx="8781547" cy="461665"/>
              <a:chOff x="3340203" y="5163159"/>
              <a:chExt cx="8781547" cy="4616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D9EB54-F7AC-436E-B2B3-41B488113AB9}"/>
                  </a:ext>
                </a:extLst>
              </p:cNvPr>
              <p:cNvSpPr txBox="1"/>
              <p:nvPr/>
            </p:nvSpPr>
            <p:spPr>
              <a:xfrm>
                <a:off x="3340203" y="5163159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Google Vision AI</a:t>
                </a:r>
                <a:endParaRPr lang="en-GB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42A1FB-FB82-4C7C-9A6F-D78C6FE1F920}"/>
                  </a:ext>
                </a:extLst>
              </p:cNvPr>
              <p:cNvSpPr txBox="1"/>
              <p:nvPr/>
            </p:nvSpPr>
            <p:spPr>
              <a:xfrm>
                <a:off x="7306770" y="5237944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https://cloud.google.com/vision/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40203" y="4419450"/>
              <a:ext cx="8781547" cy="707886"/>
              <a:chOff x="3358558" y="5296446"/>
              <a:chExt cx="8781547" cy="70788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58558" y="5296446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구글 렌즈는 어떻게 </a:t>
                </a:r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0.1</a:t>
                </a:r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초 만에 사물을 분석할까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25125" y="5339147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https://byline.network/2018/06/28-22/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1015663"/>
              <a:chOff x="1249945" y="2254997"/>
              <a:chExt cx="10890160" cy="1015663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1015663"/>
                <a:chOff x="1683079" y="2254997"/>
                <a:chExt cx="6160022" cy="1015663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딥러닝</a:t>
                  </a:r>
                  <a:r>
                    <a:rPr lang="en-US" altLang="ko-KR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&amp;</a:t>
                  </a:r>
                </a:p>
                <a:p>
                  <a:r>
                    <a:rPr lang="ko-KR" altLang="en-US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이미지 분석</a:t>
                  </a:r>
                  <a:endParaRPr lang="en-GB" sz="2400" b="1" dirty="0">
                    <a:solidFill>
                      <a:srgbClr val="1AB49C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인공지능 객체인식</a:t>
                  </a:r>
                  <a:r>
                    <a:rPr lang="en-US" altLang="ko-KR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, </a:t>
                  </a:r>
                </a:p>
                <a:p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반드시 알아야 할 </a:t>
                  </a:r>
                  <a:r>
                    <a:rPr lang="en-US" altLang="ko-KR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3</a:t>
                  </a:r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가지</a:t>
                  </a:r>
                  <a:endPara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  <a:p>
                  <a:endParaRPr lang="en-GB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http://www.aitimes.kr/news/articleView.html?idxno=12087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06771"/>
              <a:ext cx="8781547" cy="707886"/>
              <a:chOff x="3358558" y="2254997"/>
              <a:chExt cx="8781547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How To Use Regression Machine Learning Algorithms in Weka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https://machinelearningmastery.com/use-regression-machine-learning-algorithms-weka/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46522"/>
              <a:ext cx="8781547" cy="707886"/>
              <a:chOff x="3358558" y="2254997"/>
              <a:chExt cx="8781547" cy="70788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An overview of semantic image segmentation.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http://disq.us/t/32cqs9l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108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CE540A-9B8B-4A42-A49C-F3F6FA298E39}"/>
              </a:ext>
            </a:extLst>
          </p:cNvPr>
          <p:cNvSpPr/>
          <p:nvPr/>
        </p:nvSpPr>
        <p:spPr>
          <a:xfrm>
            <a:off x="0" y="6100653"/>
            <a:ext cx="12192000" cy="757347"/>
          </a:xfrm>
          <a:prstGeom prst="rect">
            <a:avLst/>
          </a:prstGeom>
          <a:solidFill>
            <a:srgbClr val="1AB49C"/>
          </a:solidFill>
          <a:ln>
            <a:solidFill>
              <a:srgbClr val="1AB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4FA2D-3FF4-40C1-96B2-3C6328E6DF38}"/>
              </a:ext>
            </a:extLst>
          </p:cNvPr>
          <p:cNvSpPr txBox="1"/>
          <p:nvPr/>
        </p:nvSpPr>
        <p:spPr>
          <a:xfrm>
            <a:off x="1849878" y="3265253"/>
            <a:ext cx="86178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BUSINESS</a:t>
            </a:r>
            <a:r>
              <a:rPr lang="en-GB" sz="66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GB" sz="66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PROPOSAL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1E72DC-E6CE-4921-A3E6-1C502AB47267}"/>
              </a:ext>
            </a:extLst>
          </p:cNvPr>
          <p:cNvCxnSpPr>
            <a:cxnSpLocks/>
          </p:cNvCxnSpPr>
          <p:nvPr/>
        </p:nvCxnSpPr>
        <p:spPr>
          <a:xfrm>
            <a:off x="4704623" y="3168990"/>
            <a:ext cx="3022405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09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DD195A-0F53-4DD5-847B-5A47CA2F300F}"/>
              </a:ext>
            </a:extLst>
          </p:cNvPr>
          <p:cNvSpPr/>
          <p:nvPr/>
        </p:nvSpPr>
        <p:spPr>
          <a:xfrm>
            <a:off x="774115" y="1987751"/>
            <a:ext cx="10643770" cy="185810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 </a:t>
            </a:r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(Augmented Reality)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468D02-60DE-48F0-A3B8-C8DE5CF34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036517"/>
            <a:ext cx="735501" cy="808143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171813A-8E31-4F1C-A8A3-EF41DF3B6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t="24046" r="19667" b="26610"/>
          <a:stretch/>
        </p:blipFill>
        <p:spPr bwMode="auto">
          <a:xfrm>
            <a:off x="1195987" y="2415628"/>
            <a:ext cx="4298228" cy="364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E10623B-0F9C-4502-98B6-3F6D26DD1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311" y="5134709"/>
            <a:ext cx="735501" cy="8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92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167DE-51AE-4F1A-B160-0D44C3961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0" b="91386" l="9910" r="89961">
                        <a14:foregroundMark x1="29086" y1="32167" x2="29086" y2="32167"/>
                        <a14:foregroundMark x1="52896" y1="20996" x2="52896" y2="20996"/>
                        <a14:foregroundMark x1="79794" y1="34186" x2="79794" y2="34186"/>
                        <a14:foregroundMark x1="58687" y1="30417" x2="58687" y2="30417"/>
                        <a14:foregroundMark x1="54698" y1="30552" x2="54698" y2="30552"/>
                        <a14:foregroundMark x1="79665" y1="57604" x2="79665" y2="57604"/>
                        <a14:foregroundMark x1="27413" y1="52355" x2="27413" y2="52355"/>
                        <a14:foregroundMark x1="25869" y1="86003" x2="25869" y2="86003"/>
                        <a14:foregroundMark x1="89961" y1="86810" x2="89961" y2="86810"/>
                        <a14:foregroundMark x1="59331" y1="91386" x2="59331" y2="91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4589" y="1744608"/>
            <a:ext cx="4848828" cy="463665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638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WHAT MAKE US</a:t>
            </a:r>
          </a:p>
          <a:p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UNIQUE</a:t>
            </a:r>
            <a:endParaRPr lang="en-GB" sz="2400" dirty="0">
              <a:solidFill>
                <a:srgbClr val="1AB49C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2891" y="2455639"/>
            <a:ext cx="6293257" cy="1694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BDB3BB-9326-4BE7-BB1C-74339B0E13DD}"/>
              </a:ext>
            </a:extLst>
          </p:cNvPr>
          <p:cNvSpPr/>
          <p:nvPr/>
        </p:nvSpPr>
        <p:spPr>
          <a:xfrm>
            <a:off x="1049920" y="2622838"/>
            <a:ext cx="3735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000" b="1" dirty="0">
                <a:solidFill>
                  <a:srgbClr val="F9F9F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OUR UNIQUE SELLING POINT</a:t>
            </a:r>
            <a:endParaRPr lang="en-GB" sz="2000" b="1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ADB4F92-DB9C-4515-9BF9-215D7842849C}"/>
              </a:ext>
            </a:extLst>
          </p:cNvPr>
          <p:cNvSpPr/>
          <p:nvPr/>
        </p:nvSpPr>
        <p:spPr>
          <a:xfrm rot="5400000">
            <a:off x="816500" y="4768496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1F108208-026A-46DD-BEE8-495371FDA5C9}"/>
              </a:ext>
            </a:extLst>
          </p:cNvPr>
          <p:cNvSpPr/>
          <p:nvPr/>
        </p:nvSpPr>
        <p:spPr>
          <a:xfrm rot="5400000">
            <a:off x="820408" y="5632095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87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24886" y="556078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 + GPS</a:t>
            </a:r>
            <a:endParaRPr lang="en-GB" sz="54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547569" y="657678"/>
            <a:ext cx="0" cy="5508081"/>
          </a:xfrm>
          <a:prstGeom prst="line">
            <a:avLst/>
          </a:prstGeom>
          <a:ln w="57150">
            <a:solidFill>
              <a:srgbClr val="1AB4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457210" y="3794145"/>
            <a:ext cx="4090359" cy="434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어디에 </a:t>
            </a:r>
            <a:r>
              <a:rPr lang="ko-KR" altLang="en-US" sz="3200" dirty="0" err="1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포토존이</a:t>
            </a:r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 있는지</a:t>
            </a:r>
          </a:p>
        </p:txBody>
      </p:sp>
      <p:pic>
        <p:nvPicPr>
          <p:cNvPr id="14" name="NOT An Augmented Reality Tutorial_ GPS AR with ARCore ARKit in Unity with Mapbox - YouTube - Chrome 2019-08-07 오후 4_23_36">
            <a:hlinkClick r:id="" action="ppaction://media"/>
            <a:extLst>
              <a:ext uri="{FF2B5EF4-FFF2-40B4-BE49-F238E27FC236}">
                <a16:creationId xmlns:a16="http://schemas.microsoft.com/office/drawing/2014/main" id="{C25439E7-EE7A-431E-9B21-E6EAF1573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6932" y="1480048"/>
            <a:ext cx="686816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4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317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24886" y="556078"/>
            <a:ext cx="4591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실제 </a:t>
            </a:r>
            <a:r>
              <a:rPr lang="en-US" altLang="ko-KR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만들기</a:t>
            </a:r>
            <a:endParaRPr lang="en-GB" sz="48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547569" y="657678"/>
            <a:ext cx="0" cy="5508081"/>
          </a:xfrm>
          <a:prstGeom prst="line">
            <a:avLst/>
          </a:prstGeom>
          <a:ln w="57150">
            <a:solidFill>
              <a:srgbClr val="1AB4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324886" y="2585105"/>
            <a:ext cx="4090359" cy="434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구현 가능성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83BD4-A9BC-439E-80AB-5CC4BFF8A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8" r="84" b="2635"/>
          <a:stretch/>
        </p:blipFill>
        <p:spPr>
          <a:xfrm>
            <a:off x="4618461" y="1930400"/>
            <a:ext cx="7532899" cy="34785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8896F4-AD47-45DF-A23D-E9905939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12" y="1688047"/>
            <a:ext cx="6676102" cy="37553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BE9CC3-B739-42B9-BAC2-C92ADE5DC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012" y="1688047"/>
            <a:ext cx="6676101" cy="37553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B7558-1AE7-4ECB-B9E7-A1B3FD853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012" y="1692843"/>
            <a:ext cx="6676101" cy="37553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38FAE8-43E2-4E15-A944-E955795A7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012" y="1697639"/>
            <a:ext cx="6676101" cy="3755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6FB3A0-B69F-4150-AC76-333943737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710" y="1697643"/>
            <a:ext cx="6676095" cy="3755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0044A3-DFFA-4A44-9DB3-338551A0DE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480" y="1698208"/>
            <a:ext cx="6676094" cy="37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9B58F-F09D-4981-944C-5A7BDC92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 </a:t>
            </a:r>
            <a:r>
              <a:rPr lang="en-US" altLang="ko-KR" dirty="0" err="1"/>
              <a:t>ar</a:t>
            </a:r>
            <a:r>
              <a:rPr lang="ko-KR" altLang="en-US" dirty="0"/>
              <a:t> 화면 넣기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86A01-B95B-4DB8-9720-A155B5F31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3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DD195A-0F53-4DD5-847B-5A47CA2F300F}"/>
              </a:ext>
            </a:extLst>
          </p:cNvPr>
          <p:cNvSpPr/>
          <p:nvPr/>
        </p:nvSpPr>
        <p:spPr>
          <a:xfrm>
            <a:off x="1096744" y="2791229"/>
            <a:ext cx="10643770" cy="266446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 </a:t>
            </a:r>
            <a:r>
              <a:rPr lang="ko-KR" altLang="en-US" sz="4400" b="1" dirty="0">
                <a:solidFill>
                  <a:srgbClr val="1AB49C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수익기대</a:t>
            </a:r>
            <a:endParaRPr lang="en-GB" sz="5400" b="1" dirty="0">
              <a:solidFill>
                <a:srgbClr val="1AB49C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그림 8" descr="innovation trigger augmented realityì ëí ì´ë¯¸ì§ ê²ìê²°ê³¼">
            <a:extLst>
              <a:ext uri="{FF2B5EF4-FFF2-40B4-BE49-F238E27FC236}">
                <a16:creationId xmlns:a16="http://schemas.microsoft.com/office/drawing/2014/main" id="{FCE7896F-8147-44CF-B162-45D57F1E8A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6" y="1793466"/>
            <a:ext cx="5492114" cy="465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1AB1B4-2779-4DFF-90EB-7509D1A02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8" y="3252402"/>
            <a:ext cx="626979" cy="6269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240193-1A4C-4519-8A00-AE36761D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8" y="4433238"/>
            <a:ext cx="626979" cy="626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776D6-BE86-41A9-B46A-BF0D6863941E}"/>
              </a:ext>
            </a:extLst>
          </p:cNvPr>
          <p:cNvSpPr txBox="1"/>
          <p:nvPr/>
        </p:nvSpPr>
        <p:spPr>
          <a:xfrm>
            <a:off x="7201610" y="4476644"/>
            <a:ext cx="4168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VR</a:t>
            </a:r>
            <a:r>
              <a:rPr lang="ko-KR" altLang="en-US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과 </a:t>
            </a:r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AR </a:t>
            </a:r>
            <a:r>
              <a:rPr lang="ko-KR" altLang="en-US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이 사업하기에 좋다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1742D-3178-4995-9DD2-9C8A82EEA6B3}"/>
              </a:ext>
            </a:extLst>
          </p:cNvPr>
          <p:cNvSpPr txBox="1"/>
          <p:nvPr/>
        </p:nvSpPr>
        <p:spPr>
          <a:xfrm>
            <a:off x="7201610" y="3049608"/>
            <a:ext cx="39084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AR</a:t>
            </a:r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은</a:t>
            </a:r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2017</a:t>
            </a:r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년 기준으로 </a:t>
            </a:r>
            <a:endParaRPr lang="en-US" altLang="ko-KR" sz="3200" dirty="0">
              <a:solidFill>
                <a:srgbClr val="FFFFFF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다른 기술보다 성장기에 도입</a:t>
            </a:r>
            <a:endParaRPr lang="ko-KR" altLang="en-US" sz="3200" dirty="0">
              <a:solidFill>
                <a:srgbClr val="FFFFFF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FFE0A-C6FA-4B5F-9BF5-A76166CC4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2437">
            <a:off x="918872" y="2392361"/>
            <a:ext cx="10296525" cy="255270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63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41A81A-D692-467F-BA39-C519841DA5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33" y="1837803"/>
            <a:ext cx="7500669" cy="4083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+IT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산업</a:t>
            </a:r>
            <a:endParaRPr lang="en-GB" sz="5400" b="1" dirty="0">
              <a:solidFill>
                <a:srgbClr val="1AB49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240193-1A4C-4519-8A00-AE36761D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53" y="597252"/>
            <a:ext cx="626979" cy="626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1742D-3178-4995-9DD2-9C8A82EEA6B3}"/>
              </a:ext>
            </a:extLst>
          </p:cNvPr>
          <p:cNvSpPr txBox="1"/>
          <p:nvPr/>
        </p:nvSpPr>
        <p:spPr>
          <a:xfrm>
            <a:off x="10025702" y="1237638"/>
            <a:ext cx="1321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IT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산업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마케팅</a:t>
            </a: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57D54304-FDD6-4722-B9D0-CC9807288A34}"/>
              </a:ext>
            </a:extLst>
          </p:cNvPr>
          <p:cNvSpPr/>
          <p:nvPr/>
        </p:nvSpPr>
        <p:spPr>
          <a:xfrm>
            <a:off x="7403643" y="1942356"/>
            <a:ext cx="1495606" cy="1994890"/>
          </a:xfrm>
          <a:prstGeom prst="donut">
            <a:avLst>
              <a:gd name="adj" fmla="val 693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E727CCD1-29C4-4DE0-9782-E6268765AB4D}"/>
              </a:ext>
            </a:extLst>
          </p:cNvPr>
          <p:cNvSpPr/>
          <p:nvPr/>
        </p:nvSpPr>
        <p:spPr>
          <a:xfrm>
            <a:off x="6151012" y="2985521"/>
            <a:ext cx="766576" cy="626979"/>
          </a:xfrm>
          <a:prstGeom prst="donut">
            <a:avLst>
              <a:gd name="adj" fmla="val 112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15E2DAC1-9F75-4C7A-B7FB-4E8878CEF376}"/>
              </a:ext>
            </a:extLst>
          </p:cNvPr>
          <p:cNvSpPr/>
          <p:nvPr/>
        </p:nvSpPr>
        <p:spPr>
          <a:xfrm>
            <a:off x="5413310" y="3489960"/>
            <a:ext cx="1063689" cy="626979"/>
          </a:xfrm>
          <a:prstGeom prst="donut">
            <a:avLst>
              <a:gd name="adj" fmla="val 112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191FB-C256-4326-A01E-172A5C4A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데이터</a:t>
            </a:r>
            <a:r>
              <a:rPr lang="en-US" altLang="ko-KR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(</a:t>
            </a:r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이미지</a:t>
            </a:r>
            <a:r>
              <a:rPr lang="en-US" altLang="ko-KR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)</a:t>
            </a:r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 수집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8D2BB4-40BA-4355-A9BE-BFCCAD8AD2AD}"/>
              </a:ext>
            </a:extLst>
          </p:cNvPr>
          <p:cNvGrpSpPr/>
          <p:nvPr/>
        </p:nvGrpSpPr>
        <p:grpSpPr>
          <a:xfrm>
            <a:off x="1433761" y="2766345"/>
            <a:ext cx="2133601" cy="1909010"/>
            <a:chOff x="5141495" y="1690688"/>
            <a:chExt cx="2133601" cy="190901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95798E9-8DAE-4AD1-9F3A-5DB1CF3D2F7E}"/>
                </a:ext>
              </a:extLst>
            </p:cNvPr>
            <p:cNvSpPr/>
            <p:nvPr/>
          </p:nvSpPr>
          <p:spPr>
            <a:xfrm>
              <a:off x="5141495" y="1690688"/>
              <a:ext cx="1909010" cy="1909010"/>
            </a:xfrm>
            <a:prstGeom prst="ellipse">
              <a:avLst/>
            </a:prstGeom>
            <a:solidFill>
              <a:srgbClr val="1AB49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9C395B-71EB-4DE3-BE0E-418CAED9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771" y="1857667"/>
              <a:ext cx="1110458" cy="1110458"/>
            </a:xfrm>
            <a:prstGeom prst="rect">
              <a:avLst/>
            </a:prstGeom>
          </p:spPr>
        </p:pic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4AA5574E-7F25-4822-8670-599C3F167EB2}"/>
                </a:ext>
              </a:extLst>
            </p:cNvPr>
            <p:cNvSpPr txBox="1">
              <a:spLocks/>
            </p:cNvSpPr>
            <p:nvPr/>
          </p:nvSpPr>
          <p:spPr>
            <a:xfrm>
              <a:off x="5366086" y="3000626"/>
              <a:ext cx="1909010" cy="5184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dirty="0">
                  <a:solidFill>
                    <a:srgbClr val="F9F9F9"/>
                  </a:solidFill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오픈 소스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A78D35-17CC-43BD-BEB2-8ACBBC82F1B8}"/>
              </a:ext>
            </a:extLst>
          </p:cNvPr>
          <p:cNvGrpSpPr/>
          <p:nvPr/>
        </p:nvGrpSpPr>
        <p:grpSpPr>
          <a:xfrm>
            <a:off x="3966638" y="2766345"/>
            <a:ext cx="2101517" cy="1909010"/>
            <a:chOff x="8275491" y="1633100"/>
            <a:chExt cx="2101517" cy="19090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D489C76-4941-4767-B6B7-C98131D0970C}"/>
                </a:ext>
              </a:extLst>
            </p:cNvPr>
            <p:cNvGrpSpPr/>
            <p:nvPr/>
          </p:nvGrpSpPr>
          <p:grpSpPr>
            <a:xfrm>
              <a:off x="8275491" y="1633100"/>
              <a:ext cx="2101517" cy="1909010"/>
              <a:chOff x="5141495" y="1690688"/>
              <a:chExt cx="2101517" cy="190901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9798AA1-6F6B-4B27-8406-E9B64316BEB2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B90182F2-9CE9-4088-81A9-A46EE2C8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2" y="2984584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240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데이터 구매</a:t>
                </a:r>
                <a:endParaRPr lang="ko-KR" altLang="en-US" sz="2400" dirty="0">
                  <a:solidFill>
                    <a:srgbClr val="F9F9F9"/>
                  </a:solidFill>
                  <a:latin typeface="넥슨 풋볼고딕 B" panose="020B0803000000000000" pitchFamily="34" charset="-127"/>
                  <a:ea typeface="넥슨 풋볼고딕 B" panose="020B0803000000000000" pitchFamily="34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1B787B-DD69-4FD0-AF80-6477E4C69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96" y="1710230"/>
              <a:ext cx="1186384" cy="118638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E0CA00-CB3D-4B19-86AE-A0FC4B5CC541}"/>
              </a:ext>
            </a:extLst>
          </p:cNvPr>
          <p:cNvGrpSpPr/>
          <p:nvPr/>
        </p:nvGrpSpPr>
        <p:grpSpPr>
          <a:xfrm>
            <a:off x="6525121" y="2766345"/>
            <a:ext cx="1909013" cy="1909010"/>
            <a:chOff x="6156155" y="2766345"/>
            <a:chExt cx="1909013" cy="190901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B065FE-556F-4D75-AF92-9401CF2ECD7B}"/>
                </a:ext>
              </a:extLst>
            </p:cNvPr>
            <p:cNvGrpSpPr/>
            <p:nvPr/>
          </p:nvGrpSpPr>
          <p:grpSpPr>
            <a:xfrm>
              <a:off x="6156155" y="2766345"/>
              <a:ext cx="1909013" cy="1909010"/>
              <a:chOff x="5141495" y="1690688"/>
              <a:chExt cx="1909013" cy="190901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00AF337-D7D6-49C3-8777-100F693CA41C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E14DABFE-831B-4EBA-AAC6-5D45E7DB2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498" y="2920416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dirty="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소셜 계정</a:t>
                </a: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91256A8-84E9-44AE-A985-3B30B15C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544" y="2926095"/>
              <a:ext cx="998316" cy="99831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53718E-D11A-4579-BB89-AD0C64B6AB6A}"/>
              </a:ext>
            </a:extLst>
          </p:cNvPr>
          <p:cNvGrpSpPr/>
          <p:nvPr/>
        </p:nvGrpSpPr>
        <p:grpSpPr>
          <a:xfrm>
            <a:off x="9027462" y="2766345"/>
            <a:ext cx="1909013" cy="1909010"/>
            <a:chOff x="8818916" y="2766345"/>
            <a:chExt cx="1909013" cy="190901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749628-9A15-42C9-9E7E-341F078DBA46}"/>
                </a:ext>
              </a:extLst>
            </p:cNvPr>
            <p:cNvGrpSpPr/>
            <p:nvPr/>
          </p:nvGrpSpPr>
          <p:grpSpPr>
            <a:xfrm>
              <a:off x="8818916" y="2766345"/>
              <a:ext cx="1909013" cy="1909010"/>
              <a:chOff x="5141495" y="1690688"/>
              <a:chExt cx="1909013" cy="190901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541C3C6-9F21-4E8B-8C0E-B52E57B5D97D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내용 개체 틀 2">
                <a:extLst>
                  <a:ext uri="{FF2B5EF4-FFF2-40B4-BE49-F238E27FC236}">
                    <a16:creationId xmlns:a16="http://schemas.microsoft.com/office/drawing/2014/main" id="{A56DF899-1038-48B4-B1CF-5858D24CF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498" y="2920416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dirty="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운영진</a:t>
                </a: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768E17D-AAB1-45E2-88C9-A6842F6F3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747" y="2850535"/>
              <a:ext cx="1061348" cy="1061348"/>
            </a:xfrm>
            <a:prstGeom prst="rect">
              <a:avLst/>
            </a:pr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B163E709-6600-40FE-B8CC-6CA05E975440}"/>
              </a:ext>
            </a:extLst>
          </p:cNvPr>
          <p:cNvSpPr txBox="1">
            <a:spLocks/>
          </p:cNvSpPr>
          <p:nvPr/>
        </p:nvSpPr>
        <p:spPr>
          <a:xfrm>
            <a:off x="2612857" y="5229380"/>
            <a:ext cx="6972301" cy="1158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목표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: “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여행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”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사진 최대한 많이 모으기</a:t>
            </a:r>
          </a:p>
        </p:txBody>
      </p:sp>
    </p:spTree>
    <p:extLst>
      <p:ext uri="{BB962C8B-B14F-4D97-AF65-F5344CB8AC3E}">
        <p14:creationId xmlns:p14="http://schemas.microsoft.com/office/powerpoint/2010/main" val="8577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7" name="그림 6" descr="ê°ì²´ ì¸ìì ì¬ì©ëë ë¨¸ì  ë¬ëê³¼ ë¥ë¬ë ê¸°ì .">
            <a:extLst>
              <a:ext uri="{FF2B5EF4-FFF2-40B4-BE49-F238E27FC236}">
                <a16:creationId xmlns:a16="http://schemas.microsoft.com/office/drawing/2014/main" id="{A3349A0B-57CA-4C91-B26B-9195DFF29F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2" y="1981200"/>
            <a:ext cx="6942455" cy="421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ìë¹ ììì ì¸ìíë ë° ê°ì²´ ì¸ìì ì¬ì©íë ë¥ë¬ë ìì© ë¶ì¼.">
            <a:extLst>
              <a:ext uri="{FF2B5EF4-FFF2-40B4-BE49-F238E27FC236}">
                <a16:creationId xmlns:a16="http://schemas.microsoft.com/office/drawing/2014/main" id="{3B46BC47-C3E2-48C3-AD05-9A4D3FE9FCA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801" y="1946274"/>
            <a:ext cx="7864475" cy="454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6CB5ADE-6597-46D2-A4BE-67E3F0B4503E}"/>
              </a:ext>
            </a:extLst>
          </p:cNvPr>
          <p:cNvSpPr txBox="1">
            <a:spLocks/>
          </p:cNvSpPr>
          <p:nvPr/>
        </p:nvSpPr>
        <p:spPr>
          <a:xfrm>
            <a:off x="304799" y="5241925"/>
            <a:ext cx="6111240" cy="161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deep neural network</a:t>
            </a:r>
          </a:p>
          <a:p>
            <a:r>
              <a:rPr lang="ko-KR" altLang="en-US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예시 프로그램</a:t>
            </a:r>
            <a:endParaRPr lang="en-US" altLang="ko-KR" sz="3200" dirty="0"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Weka – Multi Perceptron</a:t>
            </a:r>
            <a:endParaRPr lang="ko-KR" altLang="en-US" dirty="0"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26" name="Picture 2" descr="weka deep neural networkì ëí ì´ë¯¸ì§ ê²ìê²°ê³¼">
            <a:extLst>
              <a:ext uri="{FF2B5EF4-FFF2-40B4-BE49-F238E27FC236}">
                <a16:creationId xmlns:a16="http://schemas.microsoft.com/office/drawing/2014/main" id="{1AF6476A-0AF3-4F5A-B76E-3FC9C542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42" y="1449902"/>
            <a:ext cx="4772025" cy="4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1065</Words>
  <Application>Microsoft Office PowerPoint</Application>
  <PresentationFormat>와이드스크린</PresentationFormat>
  <Paragraphs>225</Paragraphs>
  <Slides>29</Slides>
  <Notes>25</Notes>
  <HiddenSlides>0</HiddenSlides>
  <MMClips>2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THE정고딕160</vt:lpstr>
      <vt:lpstr>Calibri</vt:lpstr>
      <vt:lpstr>넥슨 풋볼고딕 B</vt:lpstr>
      <vt:lpstr>경기천년제목 Medium</vt:lpstr>
      <vt:lpstr>경기천년제목 Bold</vt:lpstr>
      <vt:lpstr>Calibri Light</vt:lpstr>
      <vt:lpstr>서울한강 장체BL</vt:lpstr>
      <vt:lpstr>Arial</vt:lpstr>
      <vt:lpstr>THE정고딕170</vt:lpstr>
      <vt:lpstr>THE개이득</vt:lpstr>
      <vt:lpstr>THE정고딕150</vt:lpstr>
      <vt:lpstr>경기천년제목V Bold</vt:lpstr>
      <vt:lpstr>DengXian</vt:lpstr>
      <vt:lpstr>넥슨 풋볼고딕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앱 ar 화면 넣기</vt:lpstr>
      <vt:lpstr>PowerPoint 프레젠테이션</vt:lpstr>
      <vt:lpstr>PowerPoint 프레젠테이션</vt:lpstr>
      <vt:lpstr>데이터(이미지) 수집</vt:lpstr>
      <vt:lpstr>이미지 분석 Deep Learning</vt:lpstr>
      <vt:lpstr>이미지 분석 Deep Learning</vt:lpstr>
      <vt:lpstr>이미지 분석 Deep Learning</vt:lpstr>
      <vt:lpstr>이미지 분석 Deep Learning</vt:lpstr>
      <vt:lpstr>이미지 분석 Deep Learning</vt:lpstr>
      <vt:lpstr>이미지 분석 Deep Learning</vt:lpstr>
      <vt:lpstr>구도 추천! 아마 ar 화면일듯?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WY Thea</dc:creator>
  <cp:lastModifiedBy>ㅁㅈ a</cp:lastModifiedBy>
  <cp:revision>116</cp:revision>
  <dcterms:created xsi:type="dcterms:W3CDTF">2018-05-24T05:41:41Z</dcterms:created>
  <dcterms:modified xsi:type="dcterms:W3CDTF">2019-08-09T08:01:24Z</dcterms:modified>
</cp:coreProperties>
</file>